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73"/>
  </p:notesMasterIdLst>
  <p:sldIdLst>
    <p:sldId id="256" r:id="rId2"/>
    <p:sldId id="259" r:id="rId3"/>
    <p:sldId id="262" r:id="rId4"/>
    <p:sldId id="261" r:id="rId5"/>
    <p:sldId id="263" r:id="rId6"/>
    <p:sldId id="264" r:id="rId7"/>
    <p:sldId id="265" r:id="rId8"/>
    <p:sldId id="273" r:id="rId9"/>
    <p:sldId id="274" r:id="rId10"/>
    <p:sldId id="278" r:id="rId11"/>
    <p:sldId id="280" r:id="rId12"/>
    <p:sldId id="275" r:id="rId13"/>
    <p:sldId id="276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7" r:id="rId22"/>
    <p:sldId id="281" r:id="rId23"/>
    <p:sldId id="318" r:id="rId24"/>
    <p:sldId id="332" r:id="rId25"/>
    <p:sldId id="319" r:id="rId26"/>
    <p:sldId id="333" r:id="rId27"/>
    <p:sldId id="354" r:id="rId28"/>
    <p:sldId id="320" r:id="rId29"/>
    <p:sldId id="322" r:id="rId30"/>
    <p:sldId id="376" r:id="rId31"/>
    <p:sldId id="294" r:id="rId32"/>
    <p:sldId id="381" r:id="rId33"/>
    <p:sldId id="375" r:id="rId34"/>
    <p:sldId id="297" r:id="rId35"/>
    <p:sldId id="350" r:id="rId36"/>
    <p:sldId id="369" r:id="rId37"/>
    <p:sldId id="370" r:id="rId38"/>
    <p:sldId id="372" r:id="rId39"/>
    <p:sldId id="299" r:id="rId40"/>
    <p:sldId id="371" r:id="rId41"/>
    <p:sldId id="373" r:id="rId42"/>
    <p:sldId id="300" r:id="rId43"/>
    <p:sldId id="298" r:id="rId44"/>
    <p:sldId id="351" r:id="rId45"/>
    <p:sldId id="352" r:id="rId46"/>
    <p:sldId id="377" r:id="rId47"/>
    <p:sldId id="323" r:id="rId48"/>
    <p:sldId id="283" r:id="rId49"/>
    <p:sldId id="301" r:id="rId50"/>
    <p:sldId id="324" r:id="rId51"/>
    <p:sldId id="367" r:id="rId52"/>
    <p:sldId id="378" r:id="rId53"/>
    <p:sldId id="285" r:id="rId54"/>
    <p:sldId id="286" r:id="rId55"/>
    <p:sldId id="287" r:id="rId56"/>
    <p:sldId id="374" r:id="rId57"/>
    <p:sldId id="327" r:id="rId58"/>
    <p:sldId id="289" r:id="rId59"/>
    <p:sldId id="288" r:id="rId60"/>
    <p:sldId id="379" r:id="rId61"/>
    <p:sldId id="368" r:id="rId62"/>
    <p:sldId id="355" r:id="rId63"/>
    <p:sldId id="382" r:id="rId64"/>
    <p:sldId id="292" r:id="rId65"/>
    <p:sldId id="343" r:id="rId66"/>
    <p:sldId id="387" r:id="rId67"/>
    <p:sldId id="293" r:id="rId68"/>
    <p:sldId id="386" r:id="rId69"/>
    <p:sldId id="384" r:id="rId70"/>
    <p:sldId id="380" r:id="rId71"/>
    <p:sldId id="383" r:id="rId7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40">
          <p15:clr>
            <a:srgbClr val="A4A3A4"/>
          </p15:clr>
        </p15:guide>
        <p15:guide id="4" pos="5420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33"/>
    <p:restoredTop sz="94385"/>
  </p:normalViewPr>
  <p:slideViewPr>
    <p:cSldViewPr snapToObjects="1" showGuides="1">
      <p:cViewPr varScale="1">
        <p:scale>
          <a:sx n="90" d="100"/>
          <a:sy n="90" d="100"/>
        </p:scale>
        <p:origin x="1144" y="192"/>
      </p:cViewPr>
      <p:guideLst>
        <p:guide orient="horz" pos="754"/>
        <p:guide orient="horz" pos="3838"/>
        <p:guide pos="340"/>
        <p:guide pos="54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7E9A8F-52D1-394F-AB99-54F9897292DA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AFF04-24B1-214E-9B01-0D3404EB974D}">
      <dgm:prSet phldrT="[Text]"/>
      <dgm:spPr/>
      <dgm:t>
        <a:bodyPr/>
        <a:lstStyle/>
        <a:p>
          <a:r>
            <a:rPr lang="en-US" altLang="zh-CN" dirty="0"/>
            <a:t>wave</a:t>
          </a:r>
          <a:endParaRPr lang="en-GB" dirty="0"/>
        </a:p>
      </dgm:t>
    </dgm:pt>
    <dgm:pt modelId="{0B54C0A7-9C89-724C-822B-0AE424665588}" type="parTrans" cxnId="{5273D1D9-6670-7A4D-A8F1-D17CF1C7536E}">
      <dgm:prSet/>
      <dgm:spPr/>
      <dgm:t>
        <a:bodyPr/>
        <a:lstStyle/>
        <a:p>
          <a:endParaRPr lang="en-GB"/>
        </a:p>
      </dgm:t>
    </dgm:pt>
    <dgm:pt modelId="{91CCED8D-91D1-AC45-B453-1730579BD783}" type="sibTrans" cxnId="{5273D1D9-6670-7A4D-A8F1-D17CF1C7536E}">
      <dgm:prSet/>
      <dgm:spPr/>
      <dgm:t>
        <a:bodyPr/>
        <a:lstStyle/>
        <a:p>
          <a:endParaRPr lang="en-GB"/>
        </a:p>
      </dgm:t>
    </dgm:pt>
    <dgm:pt modelId="{C2007F96-DF1B-B74A-8718-78C41015C81B}">
      <dgm:prSet phldrT="[Text]"/>
      <dgm:spPr/>
      <dgm:t>
        <a:bodyPr/>
        <a:lstStyle/>
        <a:p>
          <a:r>
            <a:rPr lang="en-US" altLang="zh-CN" dirty="0"/>
            <a:t>Sampling</a:t>
          </a:r>
          <a:endParaRPr lang="en-GB" dirty="0"/>
        </a:p>
      </dgm:t>
    </dgm:pt>
    <dgm:pt modelId="{BC546EF6-3722-FF48-8957-7CD903039018}" type="parTrans" cxnId="{5D09EE9D-69C0-F444-B6B1-1F158251EE1A}">
      <dgm:prSet/>
      <dgm:spPr/>
      <dgm:t>
        <a:bodyPr/>
        <a:lstStyle/>
        <a:p>
          <a:endParaRPr lang="en-GB"/>
        </a:p>
      </dgm:t>
    </dgm:pt>
    <dgm:pt modelId="{7AAAA9EC-548F-0D49-81B6-5630E7A15743}" type="sibTrans" cxnId="{5D09EE9D-69C0-F444-B6B1-1F158251EE1A}">
      <dgm:prSet/>
      <dgm:spPr/>
      <dgm:t>
        <a:bodyPr/>
        <a:lstStyle/>
        <a:p>
          <a:endParaRPr lang="en-GB"/>
        </a:p>
      </dgm:t>
    </dgm:pt>
    <dgm:pt modelId="{2BD777F8-2DC7-BF4F-BF94-FD3523C1BB64}">
      <dgm:prSet phldrT="[Text]"/>
      <dgm:spPr/>
      <dgm:t>
        <a:bodyPr/>
        <a:lstStyle/>
        <a:p>
          <a:r>
            <a:rPr lang="en-US" altLang="zh-CN" dirty="0"/>
            <a:t>MULTEM</a:t>
          </a:r>
          <a:endParaRPr lang="en-GB" dirty="0"/>
        </a:p>
      </dgm:t>
    </dgm:pt>
    <dgm:pt modelId="{1983D251-19AA-0F47-9892-B66AD2B9BD12}" type="parTrans" cxnId="{8A8D97A6-BE0B-6D4F-A161-8034D551FA45}">
      <dgm:prSet/>
      <dgm:spPr/>
      <dgm:t>
        <a:bodyPr/>
        <a:lstStyle/>
        <a:p>
          <a:endParaRPr lang="en-GB"/>
        </a:p>
      </dgm:t>
    </dgm:pt>
    <dgm:pt modelId="{9C0F2F7F-07EB-1E45-AB4C-9CE5643110C5}" type="sibTrans" cxnId="{8A8D97A6-BE0B-6D4F-A161-8034D551FA45}">
      <dgm:prSet/>
      <dgm:spPr/>
      <dgm:t>
        <a:bodyPr/>
        <a:lstStyle/>
        <a:p>
          <a:endParaRPr lang="en-GB"/>
        </a:p>
      </dgm:t>
    </dgm:pt>
    <dgm:pt modelId="{97B49E0D-2393-814A-8118-FBE0D1972AEB}">
      <dgm:prSet/>
      <dgm:spPr/>
      <dgm:t>
        <a:bodyPr/>
        <a:lstStyle/>
        <a:p>
          <a:r>
            <a:rPr lang="en-US" altLang="zh-CN" dirty="0" err="1"/>
            <a:t>Multislice</a:t>
          </a:r>
          <a:endParaRPr lang="en-GB" dirty="0"/>
        </a:p>
      </dgm:t>
    </dgm:pt>
    <dgm:pt modelId="{352CE58C-E509-2D42-837E-E91C717C0AC1}" type="parTrans" cxnId="{881EDC9D-E712-9547-B09A-7B6BE53D30CA}">
      <dgm:prSet/>
      <dgm:spPr/>
      <dgm:t>
        <a:bodyPr/>
        <a:lstStyle/>
        <a:p>
          <a:endParaRPr lang="en-GB"/>
        </a:p>
      </dgm:t>
    </dgm:pt>
    <dgm:pt modelId="{95BB5A60-ACBA-BB47-A958-19B7783874FD}" type="sibTrans" cxnId="{881EDC9D-E712-9547-B09A-7B6BE53D30CA}">
      <dgm:prSet/>
      <dgm:spPr/>
      <dgm:t>
        <a:bodyPr/>
        <a:lstStyle/>
        <a:p>
          <a:endParaRPr lang="en-GB"/>
        </a:p>
      </dgm:t>
    </dgm:pt>
    <dgm:pt modelId="{506F7D20-B50B-8945-A00F-4AAE925B6013}">
      <dgm:prSet/>
      <dgm:spPr/>
      <dgm:t>
        <a:bodyPr/>
        <a:lstStyle/>
        <a:p>
          <a:r>
            <a:rPr lang="en-US" altLang="zh-CN" dirty="0"/>
            <a:t>Schrodinger</a:t>
          </a:r>
          <a:endParaRPr lang="en-GB" dirty="0"/>
        </a:p>
      </dgm:t>
    </dgm:pt>
    <dgm:pt modelId="{DCC6485D-A091-7548-9428-EE84320245C1}" type="parTrans" cxnId="{94D60875-928D-B54B-9D3B-4C5E9D7E78DF}">
      <dgm:prSet/>
      <dgm:spPr/>
      <dgm:t>
        <a:bodyPr/>
        <a:lstStyle/>
        <a:p>
          <a:endParaRPr lang="en-GB"/>
        </a:p>
      </dgm:t>
    </dgm:pt>
    <dgm:pt modelId="{CEA10131-4824-2F4C-87DC-8D5042309C4F}" type="sibTrans" cxnId="{94D60875-928D-B54B-9D3B-4C5E9D7E78DF}">
      <dgm:prSet/>
      <dgm:spPr/>
      <dgm:t>
        <a:bodyPr/>
        <a:lstStyle/>
        <a:p>
          <a:endParaRPr lang="en-GB"/>
        </a:p>
      </dgm:t>
    </dgm:pt>
    <dgm:pt modelId="{DF396720-AA13-8741-93D2-2C0B1968155D}" type="pres">
      <dgm:prSet presAssocID="{207E9A8F-52D1-394F-AB99-54F9897292DA}" presName="Name0" presStyleCnt="0">
        <dgm:presLayoutVars>
          <dgm:dir/>
          <dgm:resizeHandles val="exact"/>
        </dgm:presLayoutVars>
      </dgm:prSet>
      <dgm:spPr/>
    </dgm:pt>
    <dgm:pt modelId="{E36C7053-3AA6-B043-B21E-DC0ABE65AD92}" type="pres">
      <dgm:prSet presAssocID="{04AAFF04-24B1-214E-9B01-0D3404EB974D}" presName="composite" presStyleCnt="0"/>
      <dgm:spPr/>
    </dgm:pt>
    <dgm:pt modelId="{2C087CA2-5040-1C4B-8EF8-5985508B994E}" type="pres">
      <dgm:prSet presAssocID="{04AAFF04-24B1-214E-9B01-0D3404EB974D}" presName="rect1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D43547E-4925-9045-89A0-4340682C4D72}" type="pres">
      <dgm:prSet presAssocID="{04AAFF04-24B1-214E-9B01-0D3404EB974D}" presName="wedgeRectCallout1" presStyleLbl="node1" presStyleIdx="0" presStyleCnt="5">
        <dgm:presLayoutVars>
          <dgm:bulletEnabled val="1"/>
        </dgm:presLayoutVars>
      </dgm:prSet>
      <dgm:spPr/>
    </dgm:pt>
    <dgm:pt modelId="{77B723C7-B8C9-B24E-8704-95C478E33DF6}" type="pres">
      <dgm:prSet presAssocID="{91CCED8D-91D1-AC45-B453-1730579BD783}" presName="sibTrans" presStyleCnt="0"/>
      <dgm:spPr/>
    </dgm:pt>
    <dgm:pt modelId="{DDD3C3D5-F55B-5947-9F57-3B01374F60CC}" type="pres">
      <dgm:prSet presAssocID="{506F7D20-B50B-8945-A00F-4AAE925B6013}" presName="composite" presStyleCnt="0"/>
      <dgm:spPr/>
    </dgm:pt>
    <dgm:pt modelId="{053B1FCF-4C2C-BC45-8166-A97BDE81624E}" type="pres">
      <dgm:prSet presAssocID="{506F7D20-B50B-8945-A00F-4AAE925B6013}" presName="rect1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B8D0CDFD-A9F4-D44D-886A-4FE7991DF982}" type="pres">
      <dgm:prSet presAssocID="{506F7D20-B50B-8945-A00F-4AAE925B6013}" presName="wedgeRectCallout1" presStyleLbl="node1" presStyleIdx="1" presStyleCnt="5">
        <dgm:presLayoutVars>
          <dgm:bulletEnabled val="1"/>
        </dgm:presLayoutVars>
      </dgm:prSet>
      <dgm:spPr/>
    </dgm:pt>
    <dgm:pt modelId="{133B2436-1445-1140-9C8F-7519F09C3661}" type="pres">
      <dgm:prSet presAssocID="{CEA10131-4824-2F4C-87DC-8D5042309C4F}" presName="sibTrans" presStyleCnt="0"/>
      <dgm:spPr/>
    </dgm:pt>
    <dgm:pt modelId="{DC7CF8E3-2884-B347-AF25-B8C862A81D29}" type="pres">
      <dgm:prSet presAssocID="{97B49E0D-2393-814A-8118-FBE0D1972AEB}" presName="composite" presStyleCnt="0"/>
      <dgm:spPr/>
    </dgm:pt>
    <dgm:pt modelId="{FCED4D1E-D0BE-6744-BC6E-AE0839B1DDAA}" type="pres">
      <dgm:prSet presAssocID="{97B49E0D-2393-814A-8118-FBE0D1972AEB}" presName="rect1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4E594250-26B3-414E-A2B6-5C28819E231E}" type="pres">
      <dgm:prSet presAssocID="{97B49E0D-2393-814A-8118-FBE0D1972AEB}" presName="wedgeRectCallout1" presStyleLbl="node1" presStyleIdx="2" presStyleCnt="5">
        <dgm:presLayoutVars>
          <dgm:bulletEnabled val="1"/>
        </dgm:presLayoutVars>
      </dgm:prSet>
      <dgm:spPr/>
    </dgm:pt>
    <dgm:pt modelId="{082E0AFF-9243-E340-81D5-E621C0DE525A}" type="pres">
      <dgm:prSet presAssocID="{95BB5A60-ACBA-BB47-A958-19B7783874FD}" presName="sibTrans" presStyleCnt="0"/>
      <dgm:spPr/>
    </dgm:pt>
    <dgm:pt modelId="{6A9513B6-14E2-CC48-BF74-34EF27BE492D}" type="pres">
      <dgm:prSet presAssocID="{C2007F96-DF1B-B74A-8718-78C41015C81B}" presName="composite" presStyleCnt="0"/>
      <dgm:spPr/>
    </dgm:pt>
    <dgm:pt modelId="{E7E783C0-A8B1-D84C-9482-A9AE0B4776BC}" type="pres">
      <dgm:prSet presAssocID="{C2007F96-DF1B-B74A-8718-78C41015C81B}" presName="rect1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E1181C68-C697-9B4D-AA74-397853312FA1}" type="pres">
      <dgm:prSet presAssocID="{C2007F96-DF1B-B74A-8718-78C41015C81B}" presName="wedgeRectCallout1" presStyleLbl="node1" presStyleIdx="3" presStyleCnt="5">
        <dgm:presLayoutVars>
          <dgm:bulletEnabled val="1"/>
        </dgm:presLayoutVars>
      </dgm:prSet>
      <dgm:spPr/>
    </dgm:pt>
    <dgm:pt modelId="{92C15314-021B-724F-BDEE-A41A0E4A2E65}" type="pres">
      <dgm:prSet presAssocID="{7AAAA9EC-548F-0D49-81B6-5630E7A15743}" presName="sibTrans" presStyleCnt="0"/>
      <dgm:spPr/>
    </dgm:pt>
    <dgm:pt modelId="{C305BD1F-22FB-584A-B8B3-1A8239B7509C}" type="pres">
      <dgm:prSet presAssocID="{2BD777F8-2DC7-BF4F-BF94-FD3523C1BB64}" presName="composite" presStyleCnt="0"/>
      <dgm:spPr/>
    </dgm:pt>
    <dgm:pt modelId="{5D4F5AD2-01CC-9B4B-8BF9-65A7E4783F3D}" type="pres">
      <dgm:prSet presAssocID="{2BD777F8-2DC7-BF4F-BF94-FD3523C1BB64}" presName="rect1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893E31FC-A386-1649-A781-204F288144B9}" type="pres">
      <dgm:prSet presAssocID="{2BD777F8-2DC7-BF4F-BF94-FD3523C1BB64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A1E0DA5C-2830-0D4D-B6D9-BC97B190BCA7}" type="presOf" srcId="{506F7D20-B50B-8945-A00F-4AAE925B6013}" destId="{B8D0CDFD-A9F4-D44D-886A-4FE7991DF982}" srcOrd="0" destOrd="0" presId="urn:microsoft.com/office/officeart/2008/layout/BendingPictureCaptionList"/>
    <dgm:cxn modelId="{94D60875-928D-B54B-9D3B-4C5E9D7E78DF}" srcId="{207E9A8F-52D1-394F-AB99-54F9897292DA}" destId="{506F7D20-B50B-8945-A00F-4AAE925B6013}" srcOrd="1" destOrd="0" parTransId="{DCC6485D-A091-7548-9428-EE84320245C1}" sibTransId="{CEA10131-4824-2F4C-87DC-8D5042309C4F}"/>
    <dgm:cxn modelId="{E162B68F-6857-754D-9075-0EDA1BECADC5}" type="presOf" srcId="{04AAFF04-24B1-214E-9B01-0D3404EB974D}" destId="{6D43547E-4925-9045-89A0-4340682C4D72}" srcOrd="0" destOrd="0" presId="urn:microsoft.com/office/officeart/2008/layout/BendingPictureCaptionList"/>
    <dgm:cxn modelId="{FD419490-C640-F749-9ACF-97EA895F77E8}" type="presOf" srcId="{97B49E0D-2393-814A-8118-FBE0D1972AEB}" destId="{4E594250-26B3-414E-A2B6-5C28819E231E}" srcOrd="0" destOrd="0" presId="urn:microsoft.com/office/officeart/2008/layout/BendingPictureCaptionList"/>
    <dgm:cxn modelId="{3F283392-2315-5D4B-8F9C-625A3D6851FC}" type="presOf" srcId="{2BD777F8-2DC7-BF4F-BF94-FD3523C1BB64}" destId="{893E31FC-A386-1649-A781-204F288144B9}" srcOrd="0" destOrd="0" presId="urn:microsoft.com/office/officeart/2008/layout/BendingPictureCaptionList"/>
    <dgm:cxn modelId="{881EDC9D-E712-9547-B09A-7B6BE53D30CA}" srcId="{207E9A8F-52D1-394F-AB99-54F9897292DA}" destId="{97B49E0D-2393-814A-8118-FBE0D1972AEB}" srcOrd="2" destOrd="0" parTransId="{352CE58C-E509-2D42-837E-E91C717C0AC1}" sibTransId="{95BB5A60-ACBA-BB47-A958-19B7783874FD}"/>
    <dgm:cxn modelId="{5D09EE9D-69C0-F444-B6B1-1F158251EE1A}" srcId="{207E9A8F-52D1-394F-AB99-54F9897292DA}" destId="{C2007F96-DF1B-B74A-8718-78C41015C81B}" srcOrd="3" destOrd="0" parTransId="{BC546EF6-3722-FF48-8957-7CD903039018}" sibTransId="{7AAAA9EC-548F-0D49-81B6-5630E7A15743}"/>
    <dgm:cxn modelId="{8A8D97A6-BE0B-6D4F-A161-8034D551FA45}" srcId="{207E9A8F-52D1-394F-AB99-54F9897292DA}" destId="{2BD777F8-2DC7-BF4F-BF94-FD3523C1BB64}" srcOrd="4" destOrd="0" parTransId="{1983D251-19AA-0F47-9892-B66AD2B9BD12}" sibTransId="{9C0F2F7F-07EB-1E45-AB4C-9CE5643110C5}"/>
    <dgm:cxn modelId="{BC4904A7-EA7A-D947-8899-A387126CFB94}" type="presOf" srcId="{207E9A8F-52D1-394F-AB99-54F9897292DA}" destId="{DF396720-AA13-8741-93D2-2C0B1968155D}" srcOrd="0" destOrd="0" presId="urn:microsoft.com/office/officeart/2008/layout/BendingPictureCaptionList"/>
    <dgm:cxn modelId="{5273D1D9-6670-7A4D-A8F1-D17CF1C7536E}" srcId="{207E9A8F-52D1-394F-AB99-54F9897292DA}" destId="{04AAFF04-24B1-214E-9B01-0D3404EB974D}" srcOrd="0" destOrd="0" parTransId="{0B54C0A7-9C89-724C-822B-0AE424665588}" sibTransId="{91CCED8D-91D1-AC45-B453-1730579BD783}"/>
    <dgm:cxn modelId="{DE4B68E8-00DC-624F-AEB4-DB41E066E653}" type="presOf" srcId="{C2007F96-DF1B-B74A-8718-78C41015C81B}" destId="{E1181C68-C697-9B4D-AA74-397853312FA1}" srcOrd="0" destOrd="0" presId="urn:microsoft.com/office/officeart/2008/layout/BendingPictureCaptionList"/>
    <dgm:cxn modelId="{B5A31446-4E6E-624A-B83E-78B3C64AEBCC}" type="presParOf" srcId="{DF396720-AA13-8741-93D2-2C0B1968155D}" destId="{E36C7053-3AA6-B043-B21E-DC0ABE65AD92}" srcOrd="0" destOrd="0" presId="urn:microsoft.com/office/officeart/2008/layout/BendingPictureCaptionList"/>
    <dgm:cxn modelId="{4CD0EA50-2A6D-EE41-AC46-5BF6191381F8}" type="presParOf" srcId="{E36C7053-3AA6-B043-B21E-DC0ABE65AD92}" destId="{2C087CA2-5040-1C4B-8EF8-5985508B994E}" srcOrd="0" destOrd="0" presId="urn:microsoft.com/office/officeart/2008/layout/BendingPictureCaptionList"/>
    <dgm:cxn modelId="{F58D711A-9D9A-5C4F-9578-DAB065F320B6}" type="presParOf" srcId="{E36C7053-3AA6-B043-B21E-DC0ABE65AD92}" destId="{6D43547E-4925-9045-89A0-4340682C4D72}" srcOrd="1" destOrd="0" presId="urn:microsoft.com/office/officeart/2008/layout/BendingPictureCaptionList"/>
    <dgm:cxn modelId="{04E925FB-0C30-1A47-B5BF-859876318560}" type="presParOf" srcId="{DF396720-AA13-8741-93D2-2C0B1968155D}" destId="{77B723C7-B8C9-B24E-8704-95C478E33DF6}" srcOrd="1" destOrd="0" presId="urn:microsoft.com/office/officeart/2008/layout/BendingPictureCaptionList"/>
    <dgm:cxn modelId="{12C02E10-DE72-1A4A-98CB-788B899EAE15}" type="presParOf" srcId="{DF396720-AA13-8741-93D2-2C0B1968155D}" destId="{DDD3C3D5-F55B-5947-9F57-3B01374F60CC}" srcOrd="2" destOrd="0" presId="urn:microsoft.com/office/officeart/2008/layout/BendingPictureCaptionList"/>
    <dgm:cxn modelId="{AF6A30A7-6AD6-8A4C-B942-15A5FACBF54A}" type="presParOf" srcId="{DDD3C3D5-F55B-5947-9F57-3B01374F60CC}" destId="{053B1FCF-4C2C-BC45-8166-A97BDE81624E}" srcOrd="0" destOrd="0" presId="urn:microsoft.com/office/officeart/2008/layout/BendingPictureCaptionList"/>
    <dgm:cxn modelId="{A04C2E34-D511-1145-A3A6-C1836E82935D}" type="presParOf" srcId="{DDD3C3D5-F55B-5947-9F57-3B01374F60CC}" destId="{B8D0CDFD-A9F4-D44D-886A-4FE7991DF982}" srcOrd="1" destOrd="0" presId="urn:microsoft.com/office/officeart/2008/layout/BendingPictureCaptionList"/>
    <dgm:cxn modelId="{F625C657-84FA-ED4F-8F5A-35AFD15CEC2C}" type="presParOf" srcId="{DF396720-AA13-8741-93D2-2C0B1968155D}" destId="{133B2436-1445-1140-9C8F-7519F09C3661}" srcOrd="3" destOrd="0" presId="urn:microsoft.com/office/officeart/2008/layout/BendingPictureCaptionList"/>
    <dgm:cxn modelId="{F84AC877-DA7E-8147-A518-DE8194788C78}" type="presParOf" srcId="{DF396720-AA13-8741-93D2-2C0B1968155D}" destId="{DC7CF8E3-2884-B347-AF25-B8C862A81D29}" srcOrd="4" destOrd="0" presId="urn:microsoft.com/office/officeart/2008/layout/BendingPictureCaptionList"/>
    <dgm:cxn modelId="{3C85DD90-2CBC-8D4B-B24C-C958A587AD00}" type="presParOf" srcId="{DC7CF8E3-2884-B347-AF25-B8C862A81D29}" destId="{FCED4D1E-D0BE-6744-BC6E-AE0839B1DDAA}" srcOrd="0" destOrd="0" presId="urn:microsoft.com/office/officeart/2008/layout/BendingPictureCaptionList"/>
    <dgm:cxn modelId="{4E27E5D8-8521-B148-9342-93E3DDF7F7B2}" type="presParOf" srcId="{DC7CF8E3-2884-B347-AF25-B8C862A81D29}" destId="{4E594250-26B3-414E-A2B6-5C28819E231E}" srcOrd="1" destOrd="0" presId="urn:microsoft.com/office/officeart/2008/layout/BendingPictureCaptionList"/>
    <dgm:cxn modelId="{921E7F92-C0F8-0748-8573-C701210890BD}" type="presParOf" srcId="{DF396720-AA13-8741-93D2-2C0B1968155D}" destId="{082E0AFF-9243-E340-81D5-E621C0DE525A}" srcOrd="5" destOrd="0" presId="urn:microsoft.com/office/officeart/2008/layout/BendingPictureCaptionList"/>
    <dgm:cxn modelId="{04173D8C-8B29-4444-942D-73C81C7339A6}" type="presParOf" srcId="{DF396720-AA13-8741-93D2-2C0B1968155D}" destId="{6A9513B6-14E2-CC48-BF74-34EF27BE492D}" srcOrd="6" destOrd="0" presId="urn:microsoft.com/office/officeart/2008/layout/BendingPictureCaptionList"/>
    <dgm:cxn modelId="{56151D80-9BF7-D04E-9009-9AB8A18A8FA9}" type="presParOf" srcId="{6A9513B6-14E2-CC48-BF74-34EF27BE492D}" destId="{E7E783C0-A8B1-D84C-9482-A9AE0B4776BC}" srcOrd="0" destOrd="0" presId="urn:microsoft.com/office/officeart/2008/layout/BendingPictureCaptionList"/>
    <dgm:cxn modelId="{195F0EBF-346C-2D42-9E89-E5CFCEF0C324}" type="presParOf" srcId="{6A9513B6-14E2-CC48-BF74-34EF27BE492D}" destId="{E1181C68-C697-9B4D-AA74-397853312FA1}" srcOrd="1" destOrd="0" presId="urn:microsoft.com/office/officeart/2008/layout/BendingPictureCaptionList"/>
    <dgm:cxn modelId="{E7673A90-CFC2-764B-8010-67D8F62AA3BF}" type="presParOf" srcId="{DF396720-AA13-8741-93D2-2C0B1968155D}" destId="{92C15314-021B-724F-BDEE-A41A0E4A2E65}" srcOrd="7" destOrd="0" presId="urn:microsoft.com/office/officeart/2008/layout/BendingPictureCaptionList"/>
    <dgm:cxn modelId="{A70E2F70-D973-5B4D-93C9-ED7A79E8CFAB}" type="presParOf" srcId="{DF396720-AA13-8741-93D2-2C0B1968155D}" destId="{C305BD1F-22FB-584A-B8B3-1A8239B7509C}" srcOrd="8" destOrd="0" presId="urn:microsoft.com/office/officeart/2008/layout/BendingPictureCaptionList"/>
    <dgm:cxn modelId="{ABCDC027-8C8A-C04F-AB8D-B496F69EA03E}" type="presParOf" srcId="{C305BD1F-22FB-584A-B8B3-1A8239B7509C}" destId="{5D4F5AD2-01CC-9B4B-8BF9-65A7E4783F3D}" srcOrd="0" destOrd="0" presId="urn:microsoft.com/office/officeart/2008/layout/BendingPictureCaptionList"/>
    <dgm:cxn modelId="{F18E5EF2-1A07-6342-B13A-963067E33C25}" type="presParOf" srcId="{C305BD1F-22FB-584A-B8B3-1A8239B7509C}" destId="{893E31FC-A386-1649-A781-204F288144B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87CA2-5040-1C4B-8EF8-5985508B994E}">
      <dsp:nvSpPr>
        <dsp:cNvPr id="0" name=""/>
        <dsp:cNvSpPr/>
      </dsp:nvSpPr>
      <dsp:spPr>
        <a:xfrm>
          <a:off x="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3547E-4925-9045-89A0-4340682C4D72}">
      <dsp:nvSpPr>
        <dsp:cNvPr id="0" name=""/>
        <dsp:cNvSpPr/>
      </dsp:nvSpPr>
      <dsp:spPr>
        <a:xfrm>
          <a:off x="171450" y="1403349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wave</a:t>
          </a:r>
          <a:endParaRPr lang="en-GB" sz="2400" kern="1200" dirty="0"/>
        </a:p>
      </dsp:txBody>
      <dsp:txXfrm>
        <a:off x="171450" y="1403349"/>
        <a:ext cx="1695450" cy="533400"/>
      </dsp:txXfrm>
    </dsp:sp>
    <dsp:sp modelId="{053B1FCF-4C2C-BC45-8166-A97BDE81624E}">
      <dsp:nvSpPr>
        <dsp:cNvPr id="0" name=""/>
        <dsp:cNvSpPr/>
      </dsp:nvSpPr>
      <dsp:spPr>
        <a:xfrm>
          <a:off x="209550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0CDFD-A9F4-D44D-886A-4FE7991DF982}">
      <dsp:nvSpPr>
        <dsp:cNvPr id="0" name=""/>
        <dsp:cNvSpPr/>
      </dsp:nvSpPr>
      <dsp:spPr>
        <a:xfrm>
          <a:off x="2266950" y="1403349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Schrodinger</a:t>
          </a:r>
          <a:endParaRPr lang="en-GB" sz="2400" kern="1200" dirty="0"/>
        </a:p>
      </dsp:txBody>
      <dsp:txXfrm>
        <a:off x="2266950" y="1403349"/>
        <a:ext cx="1695450" cy="533400"/>
      </dsp:txXfrm>
    </dsp:sp>
    <dsp:sp modelId="{FCED4D1E-D0BE-6744-BC6E-AE0839B1DDAA}">
      <dsp:nvSpPr>
        <dsp:cNvPr id="0" name=""/>
        <dsp:cNvSpPr/>
      </dsp:nvSpPr>
      <dsp:spPr>
        <a:xfrm>
          <a:off x="419100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94250-26B3-414E-A2B6-5C28819E231E}">
      <dsp:nvSpPr>
        <dsp:cNvPr id="0" name=""/>
        <dsp:cNvSpPr/>
      </dsp:nvSpPr>
      <dsp:spPr>
        <a:xfrm>
          <a:off x="4362450" y="14033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Multislice</a:t>
          </a:r>
          <a:endParaRPr lang="en-GB" sz="2400" kern="1200" dirty="0"/>
        </a:p>
      </dsp:txBody>
      <dsp:txXfrm>
        <a:off x="4362450" y="1403350"/>
        <a:ext cx="1695450" cy="533400"/>
      </dsp:txXfrm>
    </dsp:sp>
    <dsp:sp modelId="{E7E783C0-A8B1-D84C-9482-A9AE0B4776BC}">
      <dsp:nvSpPr>
        <dsp:cNvPr id="0" name=""/>
        <dsp:cNvSpPr/>
      </dsp:nvSpPr>
      <dsp:spPr>
        <a:xfrm>
          <a:off x="1047750" y="2127249"/>
          <a:ext cx="1904999" cy="15239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81C68-C697-9B4D-AA74-397853312FA1}">
      <dsp:nvSpPr>
        <dsp:cNvPr id="0" name=""/>
        <dsp:cNvSpPr/>
      </dsp:nvSpPr>
      <dsp:spPr>
        <a:xfrm>
          <a:off x="1219200" y="34988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Sampling</a:t>
          </a:r>
          <a:endParaRPr lang="en-GB" sz="2400" kern="1200" dirty="0"/>
        </a:p>
      </dsp:txBody>
      <dsp:txXfrm>
        <a:off x="1219200" y="3498850"/>
        <a:ext cx="1695450" cy="533400"/>
      </dsp:txXfrm>
    </dsp:sp>
    <dsp:sp modelId="{5D4F5AD2-01CC-9B4B-8BF9-65A7E4783F3D}">
      <dsp:nvSpPr>
        <dsp:cNvPr id="0" name=""/>
        <dsp:cNvSpPr/>
      </dsp:nvSpPr>
      <dsp:spPr>
        <a:xfrm>
          <a:off x="3143250" y="2127249"/>
          <a:ext cx="1904999" cy="15239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E31FC-A386-1649-A781-204F288144B9}">
      <dsp:nvSpPr>
        <dsp:cNvPr id="0" name=""/>
        <dsp:cNvSpPr/>
      </dsp:nvSpPr>
      <dsp:spPr>
        <a:xfrm>
          <a:off x="3314700" y="34988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MULTEM</a:t>
          </a:r>
          <a:endParaRPr lang="en-GB" sz="2400" kern="1200" dirty="0"/>
        </a:p>
      </dsp:txBody>
      <dsp:txXfrm>
        <a:off x="3314700" y="3498850"/>
        <a:ext cx="1695450" cy="53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7BB96-5CC4-4FBA-B6DA-4C0FA69C8B55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9E7CB-B55B-433F-ACF3-9EACF2CD01B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68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362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82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27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386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94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" y="5191996"/>
            <a:ext cx="9154800" cy="16670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1196975"/>
            <a:ext cx="8064500" cy="2160017"/>
          </a:xfrm>
          <a:prstGeom prst="rect">
            <a:avLst/>
          </a:prstGeom>
        </p:spPr>
        <p:txBody>
          <a:bodyPr lIns="72000" rIns="72000" anchor="b" anchorCtr="0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39750" y="3645024"/>
            <a:ext cx="8064500" cy="1656184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94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 zonder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9144000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284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  <a:p>
            <a:endParaRPr lang="nl-NL" dirty="0"/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0B5B9C03-3D12-4CEF-B48A-0BFA09CB6C9F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Ondertitel 2"/>
          <p:cNvSpPr>
            <a:spLocks noGrp="1"/>
          </p:cNvSpPr>
          <p:nvPr>
            <p:ph type="subTitle" idx="14" hasCustomPrompt="1"/>
          </p:nvPr>
        </p:nvSpPr>
        <p:spPr>
          <a:xfrm>
            <a:off x="539750" y="3645024"/>
            <a:ext cx="4032000" cy="472813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8159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644008" y="0"/>
            <a:ext cx="4499992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3960000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540000" y="1440000"/>
            <a:ext cx="3960242" cy="486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9851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4499992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860000" y="360000"/>
            <a:ext cx="3960000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4860000" y="1440000"/>
            <a:ext cx="396024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3057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4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1" y="1700808"/>
            <a:ext cx="8064500" cy="1656184"/>
          </a:xfrm>
        </p:spPr>
        <p:txBody>
          <a:bodyPr lIns="72000" rIns="72000" anchor="b" anchorCtr="0">
            <a:noAutofit/>
          </a:bodyPr>
          <a:lstStyle>
            <a:lvl1pPr algn="l">
              <a:defRPr sz="2700" b="1" cap="none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751" y="1196977"/>
            <a:ext cx="8064500" cy="503833"/>
          </a:xfrm>
        </p:spPr>
        <p:txBody>
          <a:bodyPr lIns="72000" rIns="72000" anchor="b">
            <a:noAutofit/>
          </a:bodyPr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-9246" y="-6037"/>
            <a:ext cx="9153245" cy="68527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-9245" y="5197559"/>
            <a:ext cx="9162000" cy="166261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nl-BE" dirty="0"/>
              <a:t>Copy the large, bleu </a:t>
            </a:r>
            <a:r>
              <a:rPr lang="nl-BE" dirty="0" err="1"/>
              <a:t>curved</a:t>
            </a:r>
            <a:r>
              <a:rPr lang="nl-BE" dirty="0"/>
              <a:t> logo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2730292"/>
            <a:ext cx="8064500" cy="626701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 anchor="b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645024"/>
            <a:ext cx="8064500" cy="472813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234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79B40-7CBC-D345-8169-55D9AFD7C971}"/>
              </a:ext>
            </a:extLst>
          </p:cNvPr>
          <p:cNvSpPr/>
          <p:nvPr userDrawn="1"/>
        </p:nvSpPr>
        <p:spPr>
          <a:xfrm>
            <a:off x="8119019" y="6304888"/>
            <a:ext cx="845469" cy="432048"/>
          </a:xfrm>
          <a:prstGeom prst="rect">
            <a:avLst/>
          </a:prstGeom>
          <a:solidFill>
            <a:srgbClr val="004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58777E2-1B93-3B4A-9E75-0E57CC7855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1" y="6237312"/>
            <a:ext cx="617690" cy="4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5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196976"/>
            <a:ext cx="8064896" cy="4895850"/>
          </a:xfrm>
          <a:prstGeom prst="rect">
            <a:avLst/>
          </a:prstGeom>
        </p:spPr>
        <p:txBody>
          <a:bodyPr/>
          <a:lstStyle>
            <a:lvl2pPr marL="216000" indent="-216000">
              <a:defRPr sz="2600"/>
            </a:lvl2pPr>
            <a:lvl3pPr marL="576000" indent="-216000">
              <a:defRPr sz="2400"/>
            </a:lvl3pPr>
            <a:lvl4pPr marL="936000" indent="-216000">
              <a:defRPr sz="2200"/>
            </a:lvl4pPr>
            <a:lvl5pPr marL="1296000" indent="-2160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BD8C246D-1F25-4C30-8500-32DDE63D39AA}" type="datetime1">
              <a:rPr lang="nl-NL" smtClean="0"/>
              <a:t>05-08-2020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072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9750" y="1196976"/>
            <a:ext cx="3960242" cy="48958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4008" y="1196976"/>
            <a:ext cx="3960242" cy="48958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646FA1FB-674A-4817-9225-B8C94CE5BF52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426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39552" y="1196975"/>
            <a:ext cx="3957836" cy="791865"/>
          </a:xfrm>
          <a:prstGeom prst="rect">
            <a:avLst/>
          </a:prstGeo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39552" y="2060848"/>
            <a:ext cx="3957836" cy="4031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96975"/>
            <a:ext cx="3959225" cy="791865"/>
          </a:xfrm>
          <a:prstGeom prst="rect">
            <a:avLst/>
          </a:prstGeo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060848"/>
            <a:ext cx="3959225" cy="4031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B04E5F3B-B7AE-4DB5-9A74-D9CE43F9D19A}" type="datetime1">
              <a:rPr lang="nl-NL" smtClean="0"/>
              <a:t>05-08-2020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13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A84DE53C-CBC2-4D0D-BE79-AC7B9332A2E4}" type="datetime1">
              <a:rPr lang="nl-NL" smtClean="0"/>
              <a:t>05-08-2020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248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9C9D236E-6308-42DA-9521-065242E67706}" type="datetime1">
              <a:rPr lang="nl-NL" smtClean="0"/>
              <a:t>05-08-2020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6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5013176"/>
            <a:ext cx="80645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9750" y="5590455"/>
            <a:ext cx="8064500" cy="4112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20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987CDA56-D034-4608-9254-05EC00C23D20}" type="datetime1">
              <a:rPr lang="nl-NL" smtClean="0"/>
              <a:t>05-08-2020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 hasCustomPrompt="1"/>
          </p:nvPr>
        </p:nvSpPr>
        <p:spPr>
          <a:xfrm>
            <a:off x="545668" y="0"/>
            <a:ext cx="8058582" cy="498457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on the pictogram to insert an illustration, a graph, a table or a movie</a:t>
            </a:r>
          </a:p>
        </p:txBody>
      </p:sp>
    </p:spTree>
    <p:extLst>
      <p:ext uri="{BB962C8B-B14F-4D97-AF65-F5344CB8AC3E}">
        <p14:creationId xmlns:p14="http://schemas.microsoft.com/office/powerpoint/2010/main" val="100205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064896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552" y="1196976"/>
            <a:ext cx="8064896" cy="4895850"/>
          </a:xfrm>
          <a:prstGeom prst="rect">
            <a:avLst/>
          </a:prstGeom>
        </p:spPr>
        <p:txBody>
          <a:bodyPr vert="horz" lIns="0" tIns="36000" rIns="0" bIns="36000" rtlCol="0">
            <a:noAutofit/>
          </a:bodyPr>
          <a:lstStyle/>
          <a:p>
            <a:pPr lvl="0"/>
            <a:r>
              <a:rPr lang="en-US" dirty="0"/>
              <a:t>Click to edit Master text style</a:t>
            </a:r>
            <a:r>
              <a:rPr lang="en-GB" noProof="0" dirty="0"/>
              <a:t>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1387B45-9DD3-490C-941E-7E9FB03FF3E2}" type="datetime1">
              <a:rPr lang="nl-NL" smtClean="0"/>
              <a:t>05-08-2020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presentation</a:t>
            </a:r>
            <a:r>
              <a:rPr lang="nl-NL" dirty="0"/>
              <a:t> sample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B032377-C103-4EFE-98C1-80A6E5A7472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89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64" r:id="rId10"/>
    <p:sldLayoutId id="2147483660" r:id="rId11"/>
    <p:sldLayoutId id="2147483662" r:id="rId12"/>
    <p:sldLayoutId id="2147483663" r:id="rId13"/>
    <p:sldLayoutId id="2147483665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28575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8426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43351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797050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emf"/><Relationship Id="rId5" Type="http://schemas.openxmlformats.org/officeDocument/2006/relationships/image" Target="../media/image51.gi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microsoft.com/office/2007/relationships/hdphoto" Target="../media/hdphoto1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microsoft.com/office/2007/relationships/hdphoto" Target="../media/hdphoto1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emf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16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1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14.png"/><Relationship Id="rId5" Type="http://schemas.microsoft.com/office/2007/relationships/media" Target="../media/media4.mp4"/><Relationship Id="rId10" Type="http://schemas.openxmlformats.org/officeDocument/2006/relationships/notesSlide" Target="../notesSlides/notesSlide5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gif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Relationship Id="rId9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26.png"/><Relationship Id="rId7" Type="http://schemas.microsoft.com/office/2007/relationships/hdphoto" Target="../media/hdphoto2.wdp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9.gi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gif"/><Relationship Id="rId5" Type="http://schemas.openxmlformats.org/officeDocument/2006/relationships/image" Target="../media/image67.gif"/><Relationship Id="rId4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1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4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8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Basic electron scattering theory </a:t>
            </a:r>
            <a:br>
              <a:rPr lang="nl-BE" dirty="0"/>
            </a:br>
            <a:r>
              <a:rPr lang="nl-BE" dirty="0"/>
              <a:t>and introduction to MULTEM</a:t>
            </a:r>
            <a:endParaRPr lang="nl-NL" dirty="0"/>
          </a:p>
        </p:txBody>
      </p:sp>
      <p:sp>
        <p:nvSpPr>
          <p:cNvPr id="8" name="Ond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sz="2000" dirty="0"/>
              <a:t>Zezhong Zhang </a:t>
            </a:r>
          </a:p>
          <a:p>
            <a:r>
              <a:rPr lang="nl-BE" sz="2000" dirty="0"/>
              <a:t>EMAT, University of Antwerp</a:t>
            </a:r>
          </a:p>
          <a:p>
            <a:r>
              <a:rPr lang="nl-BE" sz="2000" dirty="0"/>
              <a:t>STEM group, University of Oxford</a:t>
            </a:r>
          </a:p>
          <a:p>
            <a:r>
              <a:rPr lang="nl-BE" sz="2000" dirty="0"/>
              <a:t>27. 07.2020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4C3B2-D1D3-A34B-B24B-96F83ED9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5949208"/>
            <a:ext cx="908792" cy="9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5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3650-9D88-A743-87BA-6536F4FE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40A69-D3EE-1844-BFE7-B6C7BCBC2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Diffraction-limited resolution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AU" b="0" dirty="0"/>
              </a:p>
              <a:p>
                <a:r>
                  <a:rPr lang="en-US" dirty="0"/>
                  <a:t>The Nyquist-Shannon sampling theorem </a:t>
                </a:r>
              </a:p>
              <a:p>
                <a:r>
                  <a:rPr lang="en-US" dirty="0"/>
                  <a:t>	probe step size =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40A69-D3EE-1844-BFE7-B6C7BCBC2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D9933-B124-BA47-A471-4D050ABA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10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B1F86-CF18-F64C-AC13-78A32D30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073811"/>
            <a:ext cx="300990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92B67-03EF-4946-B484-7A2CDFC6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021" y="57451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3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E7C4-6937-0A40-A057-49459206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Frozen</a:t>
            </a:r>
            <a:r>
              <a:rPr lang="zh-CN" altLang="en-US" dirty="0"/>
              <a:t> </a:t>
            </a:r>
            <a:r>
              <a:rPr lang="en-US" altLang="zh-CN" dirty="0"/>
              <a:t>phonon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00577-D2A5-014F-B22A-BE3BB27E0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96976"/>
                <a:ext cx="8352928" cy="489585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Einstein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endParaRPr lang="en-GB" altLang="zh-CN" dirty="0"/>
              </a:p>
              <a:p>
                <a:r>
                  <a:rPr lang="en-US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oscillate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independently</a:t>
                </a:r>
                <a:r>
                  <a:rPr lang="zh-CN" altLang="en-US" dirty="0"/>
                  <a:t> </a:t>
                </a:r>
                <a:endParaRPr lang="en-GB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Why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frozen?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slow!</a:t>
                </a:r>
              </a:p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electron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your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10^-15~10^-16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while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vibrate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10^-12~10^-13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Mea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displacement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rms3d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rms3d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sqrt(&lt;u^2&gt;)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Check</a:t>
                </a:r>
                <a:r>
                  <a:rPr lang="zh-CN" altLang="en-US" sz="2000" dirty="0"/>
                  <a:t> </a:t>
                </a:r>
                <a:r>
                  <a:rPr lang="en-AU" altLang="zh-CN" sz="2000" dirty="0"/>
                  <a:t>for Debye-Waller factor: </a:t>
                </a:r>
                <a:r>
                  <a:rPr lang="en-GB" sz="2000" dirty="0"/>
                  <a:t>Peng, L. M., Ren, G., </a:t>
                </a:r>
                <a:r>
                  <a:rPr lang="en-GB" sz="2000" dirty="0" err="1"/>
                  <a:t>Dudarev</a:t>
                </a:r>
                <a:r>
                  <a:rPr lang="en-GB" sz="2000" dirty="0"/>
                  <a:t>, S. L., &amp; Whelan, M. J. (1996).. </a:t>
                </a:r>
                <a:r>
                  <a:rPr lang="en-GB" sz="2000" i="1" dirty="0"/>
                  <a:t>Acta </a:t>
                </a:r>
                <a:r>
                  <a:rPr lang="en-GB" sz="2000" i="1" dirty="0" err="1"/>
                  <a:t>Cryst</a:t>
                </a:r>
                <a:r>
                  <a:rPr lang="en-US" altLang="zh-CN" sz="2000" i="1" dirty="0"/>
                  <a:t>.</a:t>
                </a:r>
                <a:r>
                  <a:rPr lang="zh-CN" altLang="en-US" sz="2000" i="1" dirty="0"/>
                  <a:t> </a:t>
                </a:r>
                <a:r>
                  <a:rPr lang="en-GB" sz="2000" i="1" dirty="0"/>
                  <a:t>A</a:t>
                </a:r>
                <a:r>
                  <a:rPr lang="zh-CN" altLang="en-US" sz="2000" i="1" dirty="0"/>
                  <a:t> </a:t>
                </a:r>
                <a:r>
                  <a:rPr lang="en-GB" sz="2000" i="1" dirty="0"/>
                  <a:t>52</a:t>
                </a:r>
                <a:r>
                  <a:rPr lang="en-GB" sz="2000" dirty="0"/>
                  <a:t>(3), 456–470. </a:t>
                </a:r>
              </a:p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00577-D2A5-014F-B22A-BE3BB27E0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96976"/>
                <a:ext cx="8352928" cy="4895850"/>
              </a:xfrm>
              <a:blipFill>
                <a:blip r:embed="rId2"/>
                <a:stretch>
                  <a:fillRect l="-2276" t="-1034" r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3A622-79DF-BC42-AFCD-A183A34F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11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9FD97-FCEF-8648-8E22-51D9C7E0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990" y="0"/>
            <a:ext cx="369401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FF14-788C-154B-B666-88AB1EE7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Supplementary: Derivation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A2121-2817-334F-829C-29BEC85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12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EB726-4F33-D640-9ACF-6C34E5C216CD}"/>
              </a:ext>
            </a:extLst>
          </p:cNvPr>
          <p:cNvSpPr txBox="1"/>
          <p:nvPr/>
        </p:nvSpPr>
        <p:spPr>
          <a:xfrm>
            <a:off x="544141" y="1340768"/>
            <a:ext cx="6549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  <a:p>
            <a:r>
              <a:rPr lang="en-GB" dirty="0"/>
              <a:t>Kirkland, Earl J. </a:t>
            </a:r>
            <a:r>
              <a:rPr lang="en-GB" i="1" dirty="0"/>
              <a:t>Advanced computing in electron microscopy</a:t>
            </a:r>
            <a:r>
              <a:rPr lang="en-GB" dirty="0"/>
              <a:t>. 2</a:t>
            </a:r>
            <a:r>
              <a:rPr lang="en-GB" baseline="30000" dirty="0"/>
              <a:t>nd</a:t>
            </a:r>
            <a:r>
              <a:rPr lang="en-GB" dirty="0"/>
              <a:t> ed. </a:t>
            </a:r>
          </a:p>
          <a:p>
            <a:r>
              <a:rPr lang="en-GB" dirty="0"/>
              <a:t>New York: Plenum Press, 2010.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6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E50C-6C28-F747-8FBC-5A1ABB0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6094-4AD3-7747-95A3-52C84881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Schrodinger equation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Wave function vary slow in z</a:t>
            </a:r>
          </a:p>
          <a:p>
            <a:endParaRPr lang="en-US" dirty="0"/>
          </a:p>
          <a:p>
            <a:r>
              <a:rPr lang="en-US" dirty="0"/>
              <a:t>Incident kinetic energy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D6DA9-3D03-3046-9122-AFF66334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13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C2249-7EB1-2E4D-B376-13BE2911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4" y="3089202"/>
            <a:ext cx="3009900" cy="3683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BE34672-F58F-0D4B-8AD4-1E2D2F72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4" y="4018179"/>
            <a:ext cx="1041400" cy="6350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CBB4CA63-6BBF-8947-A085-5C5DFAE71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9" y="4839206"/>
            <a:ext cx="3924300" cy="74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3243FC-45D6-7A45-B9A0-6A74B84C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792321"/>
            <a:ext cx="4178300" cy="762000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E44F110A-9521-CF43-B291-2F87D0AE8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84" y="5525440"/>
            <a:ext cx="5003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1359-4B2C-A74D-B61F-E387E09D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1901-543B-EF47-9033-616FD96E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14</a:t>
            </a:fld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AEA8E8-B32A-8C4E-ACFD-220B4C994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6CF76-BE25-5E45-8B51-A5C67C1E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" y="958851"/>
            <a:ext cx="7035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211D4-DCC0-4743-A023-0C981051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DA4371-BEAD-D44C-BE07-7E4F5D841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0516"/>
            <a:ext cx="6946900" cy="2679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8FFB5-801B-544A-98E9-E3C413BE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15</a:t>
            </a:fld>
            <a:endParaRPr lang="nl-NL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B2B3E2-5293-2D45-B2CB-76867D903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8" y="3870216"/>
            <a:ext cx="69469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2ED0-680F-E34C-BB4B-886BB115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altLang="zh-CN" dirty="0" err="1"/>
              <a:t>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6652FA-72A3-A54B-98F8-B6FE232AE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4" y="1035305"/>
            <a:ext cx="6501954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0AA4E-818E-3F4A-94B4-60A1EFD2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16</a:t>
            </a:fld>
            <a:endParaRPr lang="nl-NL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13A1431-2DD4-C346-BE5F-85DF8138A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4"/>
          <a:stretch/>
        </p:blipFill>
        <p:spPr>
          <a:xfrm>
            <a:off x="867618" y="5931155"/>
            <a:ext cx="5931545" cy="8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91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DF43-CDDE-D549-B072-CDF2D13B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altLang="zh-CN" dirty="0" err="1"/>
              <a:t>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D41C51-07ED-884D-91F1-191B73030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2" y="1190516"/>
            <a:ext cx="5442334" cy="51901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3DA65-0BA1-9F47-86AD-1D011DA8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138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6D8D-0882-2242-9958-FC710A27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picture containing bird&#10;&#10;Description automatically generated">
            <a:extLst>
              <a:ext uri="{FF2B5EF4-FFF2-40B4-BE49-F238E27FC236}">
                <a16:creationId xmlns:a16="http://schemas.microsoft.com/office/drawing/2014/main" id="{7F773D1B-A2D5-1A4A-90CB-28562D04B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" y="1484784"/>
            <a:ext cx="7112000" cy="2247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0DDC-B048-6847-8A71-8496111B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021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343C-64C5-0C4C-A6EC-C77DB792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7A6FC-5BF9-D74B-8D10-1ABDADDD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11270-E083-8142-BFC5-2E8A895D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19</a:t>
            </a:fld>
            <a:endParaRPr lang="nl-NL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2F84449-DA0B-9A43-B8E0-16DD9094C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5579"/>
            <a:ext cx="6779096" cy="56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9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A40B580-B89D-0C42-9F5C-5A3ADCBAF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95486"/>
            <a:ext cx="6941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1CE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nl-BE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227AB34-CEA2-C14B-90EC-C71F101E4705}"/>
              </a:ext>
            </a:extLst>
          </p:cNvPr>
          <p:cNvCxnSpPr>
            <a:cxnSpLocks/>
          </p:cNvCxnSpPr>
          <p:nvPr/>
        </p:nvCxnSpPr>
        <p:spPr>
          <a:xfrm>
            <a:off x="467544" y="587431"/>
            <a:ext cx="879532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F700F4-A70E-5141-9F86-84A90E2F9204}"/>
              </a:ext>
            </a:extLst>
          </p:cNvPr>
          <p:cNvSpPr txBox="1"/>
          <p:nvPr/>
        </p:nvSpPr>
        <p:spPr>
          <a:xfrm>
            <a:off x="571500" y="957263"/>
            <a:ext cx="4721229" cy="586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Electron wave function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Solving the scattering : Schrodinger equation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Multislice</a:t>
            </a:r>
            <a:r>
              <a:rPr lang="en-US" dirty="0">
                <a:latin typeface="+mj-lt"/>
              </a:rPr>
              <a:t> representation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Weak-phase object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Fresnel propagation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Potential 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Probe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Hand-on to MULTEM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Probe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STEM 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4D-STEM simulation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Many more (depending </a:t>
            </a:r>
            <a:r>
              <a:rPr lang="en-US">
                <a:latin typeface="+mj-lt"/>
              </a:rPr>
              <a:t>on time)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93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1806-C14A-B64F-8DC0-C7F15421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text&#10;&#10;Description automatically generated">
            <a:extLst>
              <a:ext uri="{FF2B5EF4-FFF2-40B4-BE49-F238E27FC236}">
                <a16:creationId xmlns:a16="http://schemas.microsoft.com/office/drawing/2014/main" id="{51FAF6D3-D29E-AC4A-B29E-4233C462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729949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AF563-2D79-DB47-9857-032B7BED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108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6886-9858-3C4F-AD9B-D5D5FB7E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DAAD03-91A8-3245-A02B-16F99B038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543050"/>
            <a:ext cx="7023100" cy="4203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7C3B7-DDF3-AB4B-9551-FDD29034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5270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336A931-F7F1-4D61-99F0-147F5E666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381" y="1278253"/>
            <a:ext cx="7735807" cy="91877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on MULTEM image simulations software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EMAT workshop 2019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00552-5DEB-4B2B-AAA0-C4640EAE5C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35" y="2613072"/>
            <a:ext cx="2046203" cy="20816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DC6B8-6B38-4B3A-ADAA-5D665521DD24}"/>
              </a:ext>
            </a:extLst>
          </p:cNvPr>
          <p:cNvSpPr/>
          <p:nvPr/>
        </p:nvSpPr>
        <p:spPr>
          <a:xfrm>
            <a:off x="3485993" y="3261481"/>
            <a:ext cx="1501598" cy="7848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Courtesy:</a:t>
            </a:r>
          </a:p>
          <a:p>
            <a:pPr algn="ctr"/>
            <a:r>
              <a:rPr lang="en-GB" sz="1125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Dr.</a:t>
            </a:r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 Ivan Lobato</a:t>
            </a:r>
          </a:p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Annelies De wael</a:t>
            </a:r>
          </a:p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Thomas Friedrich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A60659-F031-4CF8-8898-D758E2D82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631" y="2865738"/>
            <a:ext cx="966738" cy="9656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428FF3-2C2B-4373-99CB-6165B834D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1114" y="2861729"/>
            <a:ext cx="962364" cy="9656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FC354A-3663-48EB-BBCD-4619C2E6A3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98" b="2034"/>
          <a:stretch/>
        </p:blipFill>
        <p:spPr>
          <a:xfrm>
            <a:off x="6821114" y="3923905"/>
            <a:ext cx="962364" cy="967705"/>
          </a:xfrm>
          <a:prstGeom prst="rect">
            <a:avLst/>
          </a:prstGeom>
        </p:spPr>
      </p:pic>
      <p:pic>
        <p:nvPicPr>
          <p:cNvPr id="13" name="mov8">
            <a:hlinkClick r:id="" action="ppaction://media"/>
            <a:extLst>
              <a:ext uri="{FF2B5EF4-FFF2-40B4-BE49-F238E27FC236}">
                <a16:creationId xmlns:a16="http://schemas.microsoft.com/office/drawing/2014/main" id="{F7B148CC-58F8-44F3-BCE3-1F7C17D6B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982" r="13565"/>
          <a:stretch/>
        </p:blipFill>
        <p:spPr>
          <a:xfrm>
            <a:off x="5775812" y="3913917"/>
            <a:ext cx="970557" cy="9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1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B817C2-719E-4295-B264-5E55BE08D236}"/>
              </a:ext>
            </a:extLst>
          </p:cNvPr>
          <p:cNvSpPr txBox="1">
            <a:spLocks/>
          </p:cNvSpPr>
          <p:nvPr/>
        </p:nvSpPr>
        <p:spPr>
          <a:xfrm>
            <a:off x="899720" y="1039031"/>
            <a:ext cx="6858000" cy="41349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5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Why do we need simulations?</a:t>
            </a:r>
            <a:endParaRPr lang="en-US" sz="285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D5CFB-80CD-4DC0-BF50-AAB2694042FF}"/>
              </a:ext>
            </a:extLst>
          </p:cNvPr>
          <p:cNvSpPr/>
          <p:nvPr/>
        </p:nvSpPr>
        <p:spPr>
          <a:xfrm>
            <a:off x="361818" y="4987575"/>
            <a:ext cx="729394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50" dirty="0">
                <a:latin typeface="Verdana" panose="020B0604030504040204" pitchFamily="34" charset="0"/>
              </a:rPr>
              <a:t>The quantum mechanical nature of the electron-specimen interaction requires that the experimental data must be compared and complemented by numerical simulations.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F590E-5EE3-4C37-8D72-8A7EA656B5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94" y="1655537"/>
            <a:ext cx="2238590" cy="30007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AE3EDF-52AD-4A0E-A1CB-791D431B7B02}"/>
              </a:ext>
            </a:extLst>
          </p:cNvPr>
          <p:cNvSpPr/>
          <p:nvPr/>
        </p:nvSpPr>
        <p:spPr>
          <a:xfrm>
            <a:off x="5939350" y="1601548"/>
            <a:ext cx="207139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HRTEM SrTiO3[110]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27CEF0-3904-4860-A46E-D3CC9EF38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216"/>
          <a:stretch/>
        </p:blipFill>
        <p:spPr>
          <a:xfrm>
            <a:off x="6961781" y="2119577"/>
            <a:ext cx="1132211" cy="1012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72346D-6707-47C8-96EF-0E09E4B84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73"/>
          <a:stretch/>
        </p:blipFill>
        <p:spPr>
          <a:xfrm>
            <a:off x="5883534" y="2104613"/>
            <a:ext cx="1144928" cy="1042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F9FC96-5ADB-44EC-A296-3BD5180632F1}"/>
              </a:ext>
            </a:extLst>
          </p:cNvPr>
          <p:cNvSpPr txBox="1"/>
          <p:nvPr/>
        </p:nvSpPr>
        <p:spPr>
          <a:xfrm>
            <a:off x="5946042" y="1878547"/>
            <a:ext cx="987018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Experimental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5D3E4F-B366-44ED-B3A1-04E0200EED4B}"/>
              </a:ext>
            </a:extLst>
          </p:cNvPr>
          <p:cNvSpPr txBox="1"/>
          <p:nvPr/>
        </p:nvSpPr>
        <p:spPr>
          <a:xfrm>
            <a:off x="7045027" y="1878547"/>
            <a:ext cx="965720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Simulation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640D55-1054-4AAF-B033-D093B5B94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951" y="3820377"/>
            <a:ext cx="987018" cy="10076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FB066D-7952-4E1A-9F98-EB1370727E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8078" b="-17060"/>
          <a:stretch/>
        </p:blipFill>
        <p:spPr>
          <a:xfrm>
            <a:off x="6989212" y="3839599"/>
            <a:ext cx="1108424" cy="9724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54BE0FF-5357-45FA-AC2E-7487B07C633E}"/>
              </a:ext>
            </a:extLst>
          </p:cNvPr>
          <p:cNvSpPr/>
          <p:nvPr/>
        </p:nvSpPr>
        <p:spPr>
          <a:xfrm>
            <a:off x="5883535" y="3281332"/>
            <a:ext cx="2214101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STEM Au nanorod[110]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DCCB3-E8C3-47AF-8126-37829B7AFC58}"/>
              </a:ext>
            </a:extLst>
          </p:cNvPr>
          <p:cNvSpPr txBox="1"/>
          <p:nvPr/>
        </p:nvSpPr>
        <p:spPr>
          <a:xfrm>
            <a:off x="5890227" y="3558331"/>
            <a:ext cx="987018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Experimental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E575BA-2CD2-4FBC-AEC9-E77125CC2D6E}"/>
              </a:ext>
            </a:extLst>
          </p:cNvPr>
          <p:cNvSpPr txBox="1"/>
          <p:nvPr/>
        </p:nvSpPr>
        <p:spPr>
          <a:xfrm>
            <a:off x="6989212" y="3558331"/>
            <a:ext cx="1108424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Atom counting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C5F428-25CD-4699-A282-DD81815D0BF7}"/>
              </a:ext>
            </a:extLst>
          </p:cNvPr>
          <p:cNvSpPr/>
          <p:nvPr/>
        </p:nvSpPr>
        <p:spPr>
          <a:xfrm>
            <a:off x="2219894" y="3346001"/>
            <a:ext cx="457200" cy="462257"/>
          </a:xfrm>
          <a:prstGeom prst="ellipse">
            <a:avLst/>
          </a:prstGeom>
          <a:solidFill>
            <a:srgbClr val="F42818">
              <a:alpha val="3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E0A3BF4-42EF-4FEC-8900-5A907373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36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accurate and fast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08FB9-7566-464E-81DD-67FC110E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2" y="2044433"/>
            <a:ext cx="1216209" cy="1202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8BEDC5-E90E-4932-B149-C022C01B1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044" y="2393156"/>
            <a:ext cx="2900363" cy="700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691D8-EE45-43B9-9574-76D4CAA73A1B}"/>
              </a:ext>
            </a:extLst>
          </p:cNvPr>
          <p:cNvSpPr/>
          <p:nvPr/>
        </p:nvSpPr>
        <p:spPr>
          <a:xfrm>
            <a:off x="4083534" y="2043355"/>
            <a:ext cx="29174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350" b="1" dirty="0">
                <a:latin typeface="Cambria" panose="02040503050406030204" pitchFamily="18" charset="0"/>
              </a:rPr>
              <a:t>High-energy Schrödinger equation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E5C398-6E78-488B-A9FE-3DA9CA59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320" y="4085026"/>
            <a:ext cx="1583566" cy="4567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6DC4DE-9AB2-423F-AA5C-FC4B5B5490F7}"/>
              </a:ext>
            </a:extLst>
          </p:cNvPr>
          <p:cNvSpPr/>
          <p:nvPr/>
        </p:nvSpPr>
        <p:spPr>
          <a:xfrm>
            <a:off x="4160044" y="3104387"/>
            <a:ext cx="17334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Multislice method</a:t>
            </a:r>
          </a:p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Bloch method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E5F91-8235-46AD-9709-5CB39E1C7818}"/>
              </a:ext>
            </a:extLst>
          </p:cNvPr>
          <p:cNvSpPr/>
          <p:nvPr/>
        </p:nvSpPr>
        <p:spPr>
          <a:xfrm>
            <a:off x="4160044" y="4541825"/>
            <a:ext cx="19466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Linear superposition</a:t>
            </a:r>
          </a:p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DFT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EAE06-6B23-45D3-A90D-DF136CB5FC91}"/>
              </a:ext>
            </a:extLst>
          </p:cNvPr>
          <p:cNvSpPr/>
          <p:nvPr/>
        </p:nvSpPr>
        <p:spPr>
          <a:xfrm>
            <a:off x="4160044" y="3714665"/>
            <a:ext cx="17099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350" b="1" dirty="0">
                <a:latin typeface="Cambria" panose="02040503050406030204" pitchFamily="18" charset="0"/>
              </a:rPr>
              <a:t>Specimen potential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9E87B58E-AFD4-4AC0-B72E-EC0AA5C9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34" y="3489797"/>
            <a:ext cx="2431192" cy="1921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F7007BD-268C-4D1C-9276-60542454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35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9A090-F2BC-4DCF-8A84-51DD5CF448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3645" y="2271860"/>
            <a:ext cx="6493371" cy="5111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30654-5A49-4728-84C6-1E0DBACB2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6788" r="34324" b="80957"/>
          <a:stretch/>
        </p:blipFill>
        <p:spPr>
          <a:xfrm>
            <a:off x="3239306" y="2233399"/>
            <a:ext cx="2882050" cy="55087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</a:t>
            </a:r>
            <a:r>
              <a:rPr lang="en-US" sz="285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accurate</a:t>
            </a:r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 and fast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C1EBD-FCD8-4B2D-8E01-9798D6D611FD}"/>
              </a:ext>
            </a:extLst>
          </p:cNvPr>
          <p:cNvSpPr txBox="1"/>
          <p:nvPr/>
        </p:nvSpPr>
        <p:spPr>
          <a:xfrm>
            <a:off x="937400" y="3703625"/>
            <a:ext cx="729697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High order expansions of the multislice solution of the high-energy Schrödinger equation,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accurate electron scattering parameterization,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correct subslicing of the 3D atomic potential,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frozen phonon/atom calculations,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proper inclusion of the microscope aberrations,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9DFB3-4B3A-433B-8665-AA936011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54" y="2007036"/>
            <a:ext cx="1210461" cy="123551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68E0848-2DA3-4E29-B3BF-BAB442F1FCCE}"/>
              </a:ext>
            </a:extLst>
          </p:cNvPr>
          <p:cNvGrpSpPr/>
          <p:nvPr/>
        </p:nvGrpSpPr>
        <p:grpSpPr>
          <a:xfrm>
            <a:off x="3475691" y="2042736"/>
            <a:ext cx="2447739" cy="1171726"/>
            <a:chOff x="3506574" y="1676711"/>
            <a:chExt cx="2183174" cy="19312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A6AA1D-8902-4B1A-B547-9AD9CC68D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38" t="28052" r="30059" b="42627"/>
            <a:stretch/>
          </p:blipFill>
          <p:spPr>
            <a:xfrm>
              <a:off x="3506574" y="1676711"/>
              <a:ext cx="2183174" cy="193126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9240FC-E314-4A9C-B902-14D18DEFE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1810" r="43003"/>
            <a:stretch/>
          </p:blipFill>
          <p:spPr>
            <a:xfrm>
              <a:off x="4245682" y="2021199"/>
              <a:ext cx="561491" cy="296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5424A81-A4B5-41F8-BD35-1260477C6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9346" y="2007037"/>
            <a:ext cx="4321969" cy="13644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0BEB006-52E7-43EC-A337-BC6D3445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88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BF229080-23D3-43E7-8DC1-D00716F83227}"/>
              </a:ext>
            </a:extLst>
          </p:cNvPr>
          <p:cNvSpPr txBox="1">
            <a:spLocks/>
          </p:cNvSpPr>
          <p:nvPr/>
        </p:nvSpPr>
        <p:spPr>
          <a:xfrm>
            <a:off x="457200" y="2477936"/>
            <a:ext cx="4148151" cy="202565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GPU technology,</a:t>
            </a: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 Multithreading,</a:t>
            </a:r>
            <a:endParaRPr lang="nl-BE" sz="2400" dirty="0">
              <a:latin typeface="Cambria" pitchFamily="18" charset="0"/>
              <a:cs typeface="Arial" pitchFamily="34" charset="0"/>
            </a:endParaRP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nl-BE" sz="2400" dirty="0">
                <a:latin typeface="Cambria" pitchFamily="18" charset="0"/>
                <a:cs typeface="Arial" pitchFamily="34" charset="0"/>
              </a:rPr>
              <a:t>C++/Cuda C++,</a:t>
            </a:r>
            <a:r>
              <a:rPr lang="en-US" sz="2400" dirty="0">
                <a:latin typeface="Cambria" pitchFamily="18" charset="0"/>
                <a:cs typeface="Arial" pitchFamily="34" charset="0"/>
              </a:rPr>
              <a:t> </a:t>
            </a: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C++ Lib., </a:t>
            </a:r>
            <a:r>
              <a:rPr lang="en-US" sz="2400" dirty="0" err="1">
                <a:latin typeface="Cambria" pitchFamily="18" charset="0"/>
                <a:cs typeface="Arial" pitchFamily="34" charset="0"/>
              </a:rPr>
              <a:t>Matlab</a:t>
            </a:r>
            <a:r>
              <a:rPr lang="en-US" sz="2400" dirty="0">
                <a:latin typeface="Cambria" pitchFamily="18" charset="0"/>
                <a:cs typeface="Arial" pitchFamily="34" charset="0"/>
              </a:rPr>
              <a:t> and GUI.</a:t>
            </a:r>
          </a:p>
        </p:txBody>
      </p:sp>
      <p:pic>
        <p:nvPicPr>
          <p:cNvPr id="18" name="Picture 4" descr="Image result for titan x pascal">
            <a:extLst>
              <a:ext uri="{FF2B5EF4-FFF2-40B4-BE49-F238E27FC236}">
                <a16:creationId xmlns:a16="http://schemas.microsoft.com/office/drawing/2014/main" id="{63EE3A16-7BCA-4742-9D21-CDF1E8D5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46" y="1775141"/>
            <a:ext cx="3039268" cy="1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4980089-678A-4B88-8DED-03DF7598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accurate and </a:t>
            </a:r>
            <a:r>
              <a:rPr lang="en-US" sz="285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fast</a:t>
            </a:r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utoShape 2" descr="Image result for multicore cpu">
            <a:extLst>
              <a:ext uri="{FF2B5EF4-FFF2-40B4-BE49-F238E27FC236}">
                <a16:creationId xmlns:a16="http://schemas.microsoft.com/office/drawing/2014/main" id="{2997A510-E47A-425F-A4DB-344C8BBD89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" name="AutoShape 4" descr="http://pcper.com/images/reviews/1057/desktop03.jpg">
            <a:extLst>
              <a:ext uri="{FF2B5EF4-FFF2-40B4-BE49-F238E27FC236}">
                <a16:creationId xmlns:a16="http://schemas.microsoft.com/office/drawing/2014/main" id="{63214B1B-BB4E-4926-ACB8-B759CA348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C2A5FB-5097-49C4-8C58-409C735B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846" y="3657600"/>
            <a:ext cx="3039268" cy="1593706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3702C6E-E337-4D52-941D-E3AA0EB5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7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>
            <a:extLst>
              <a:ext uri="{FF2B5EF4-FFF2-40B4-BE49-F238E27FC236}">
                <a16:creationId xmlns:a16="http://schemas.microsoft.com/office/drawing/2014/main" id="{323A7D38-7707-47DF-94D8-E21D44D8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67" y="2292650"/>
            <a:ext cx="7610848" cy="2229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MULTEM </a:t>
            </a:r>
            <a:r>
              <a:rPr lang="en-GB" dirty="0"/>
              <a:t>graphical</a:t>
            </a:r>
            <a:r>
              <a:rPr lang="nl-BE" dirty="0"/>
              <a:t>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688" y="1754982"/>
            <a:ext cx="4572000" cy="36718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Header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Reset parameters to default values 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nl-BE" sz="1650" dirty="0">
                <a:solidFill>
                  <a:schemeClr val="accent2"/>
                </a:solidFill>
              </a:rPr>
              <a:t>At the start of each exercise in this tutorial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Run simulation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Stop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4 input screens 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General settings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Specimen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Experiment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Microscope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Simulated image </a:t>
            </a:r>
            <a:r>
              <a:rPr lang="nl-BE" dirty="0" err="1"/>
              <a:t>opens</a:t>
            </a:r>
            <a:r>
              <a:rPr lang="nl-BE" dirty="0"/>
              <a:t> in new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06" y="1846506"/>
            <a:ext cx="721519" cy="23574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F592FE-6D00-4747-8CFE-FA9621439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9F624B-EB79-4D25-917D-4DFA3426A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2" y="1964379"/>
            <a:ext cx="3922364" cy="33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6982C-36C0-4CE9-9E79-BFB4AF9FF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2" y="1964379"/>
            <a:ext cx="3922364" cy="3330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3C83D4-1F55-4463-B1BA-9E721D662DFE}"/>
              </a:ext>
            </a:extLst>
          </p:cNvPr>
          <p:cNvGrpSpPr/>
          <p:nvPr/>
        </p:nvGrpSpPr>
        <p:grpSpPr>
          <a:xfrm>
            <a:off x="4850383" y="1977826"/>
            <a:ext cx="3702635" cy="3330400"/>
            <a:chOff x="6093766" y="1331663"/>
            <a:chExt cx="5343331" cy="46512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BD295-7EB5-44AE-BB56-FEEE37A55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3766" y="1331663"/>
              <a:ext cx="5343331" cy="465126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2F1BB4A-40C7-4D1E-A636-4CFFD5AA423F}"/>
                </a:ext>
              </a:extLst>
            </p:cNvPr>
            <p:cNvSpPr/>
            <p:nvPr/>
          </p:nvSpPr>
          <p:spPr>
            <a:xfrm>
              <a:off x="7455159" y="5187820"/>
              <a:ext cx="2295331" cy="251927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03C42EA-AF8E-4B4C-B63E-9B8107D55397}"/>
              </a:ext>
            </a:extLst>
          </p:cNvPr>
          <p:cNvSpPr/>
          <p:nvPr/>
        </p:nvSpPr>
        <p:spPr>
          <a:xfrm>
            <a:off x="3256559" y="5532412"/>
            <a:ext cx="28932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https://github.com/Ivanlh20/MULTEM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0A7B7D-8EED-4F5D-8196-5906A3366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637" y="984602"/>
            <a:ext cx="2327661" cy="68196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D3F709-180E-4FF3-B6EE-EAB94A6101A5}"/>
              </a:ext>
            </a:extLst>
          </p:cNvPr>
          <p:cNvSpPr/>
          <p:nvPr/>
        </p:nvSpPr>
        <p:spPr>
          <a:xfrm>
            <a:off x="4836936" y="1724063"/>
            <a:ext cx="3716082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BDB9EBB-1468-4161-9E25-A7CCC55AC595}"/>
              </a:ext>
            </a:extLst>
          </p:cNvPr>
          <p:cNvSpPr/>
          <p:nvPr/>
        </p:nvSpPr>
        <p:spPr>
          <a:xfrm>
            <a:off x="470690" y="1717018"/>
            <a:ext cx="392236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B2D50A9-0D76-4F58-A5B4-70683054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6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28" y="970978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General settings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36B47E-95C8-4A85-8D5D-D4919FD5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42" y="2701250"/>
            <a:ext cx="1657512" cy="7596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FDCC2-BB40-43EF-9877-288D844D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1" y="4005187"/>
            <a:ext cx="3393443" cy="678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1E41B2-FA83-4DB4-B239-67F293B91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41"/>
          <a:stretch/>
        </p:blipFill>
        <p:spPr>
          <a:xfrm>
            <a:off x="752328" y="1850520"/>
            <a:ext cx="1622102" cy="7527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17B9A9-A46C-4F43-9A3B-A4B0AB528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1" b="2997"/>
          <a:stretch/>
        </p:blipFill>
        <p:spPr>
          <a:xfrm>
            <a:off x="2483842" y="1858377"/>
            <a:ext cx="1657512" cy="7601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1D18D8-AFA0-4E14-932B-4A8BB49B24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44"/>
          <a:stretch/>
        </p:blipFill>
        <p:spPr>
          <a:xfrm>
            <a:off x="752328" y="2705172"/>
            <a:ext cx="1620799" cy="7384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4D1C3F-483B-4BAF-BA81-FEFC0B928B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2927" r="54107" b="9959"/>
          <a:stretch/>
        </p:blipFill>
        <p:spPr>
          <a:xfrm>
            <a:off x="5023911" y="1766536"/>
            <a:ext cx="1199690" cy="1694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0AF75AA-8045-4013-9DD6-B51459B1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81479" y="1487228"/>
            <a:ext cx="1675852" cy="22344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9C87DFF-5895-4B59-9E4A-424EA2379BD6}"/>
              </a:ext>
            </a:extLst>
          </p:cNvPr>
          <p:cNvSpPr/>
          <p:nvPr/>
        </p:nvSpPr>
        <p:spPr>
          <a:xfrm>
            <a:off x="747911" y="3620258"/>
            <a:ext cx="339344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51BEF2-965A-4344-BA7D-BAFABE7A8568}"/>
              </a:ext>
            </a:extLst>
          </p:cNvPr>
          <p:cNvSpPr/>
          <p:nvPr/>
        </p:nvSpPr>
        <p:spPr>
          <a:xfrm>
            <a:off x="747911" y="1514676"/>
            <a:ext cx="343265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BCA2E2-4BF1-4039-AF3F-5513DF86E3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3755" y="3509258"/>
            <a:ext cx="2174342" cy="177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4645D-0389-4926-A3FC-5ADC0143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88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2DC4B-503E-D743-BF04-730BACCF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3</a:t>
            </a:fld>
            <a:endParaRPr lang="nl-NL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4C277E-4A27-A644-9C0D-7933E85F4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8580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4610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 the electron beam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77875"/>
          </a:xfrm>
        </p:spPr>
        <p:txBody>
          <a:bodyPr/>
          <a:lstStyle/>
          <a:p>
            <a:r>
              <a:rPr lang="en-GB" dirty="0"/>
              <a:t>We start without a sample by choosing simulation type “IWRS”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398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1: Acceleration voltage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80 kV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55" y="243125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300 kV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42" y="2431257"/>
            <a:ext cx="2969419" cy="2969419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3D36B983-8BF5-4A4A-939A-A8929784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9" t="41100" r="40735" b="40897"/>
          <a:stretch/>
        </p:blipFill>
        <p:spPr>
          <a:xfrm>
            <a:off x="2688446" y="4069080"/>
            <a:ext cx="1345354" cy="13304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DB090F8B-E395-4DB4-8CD1-0C02E8E65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3" t="45002" r="44785" b="44906"/>
          <a:stretch/>
        </p:blipFill>
        <p:spPr>
          <a:xfrm>
            <a:off x="6826909" y="4054133"/>
            <a:ext cx="1345352" cy="134535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00BF9F4-6639-4482-9068-D3DB2BCB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2a: Defocus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1991941"/>
            <a:ext cx="2628032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defocus = -100 Å</a:t>
            </a:r>
            <a:endParaRPr lang="en-US" sz="15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3699" y="1991941"/>
            <a:ext cx="2628955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Defocus (Scherzer) = -14.03 Å</a:t>
            </a:r>
            <a:endParaRPr lang="en-US" sz="150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06581-095C-4AD7-ADBE-4727DFACB056}"/>
              </a:ext>
            </a:extLst>
          </p:cNvPr>
          <p:cNvSpPr txBox="1">
            <a:spLocks/>
          </p:cNvSpPr>
          <p:nvPr/>
        </p:nvSpPr>
        <p:spPr>
          <a:xfrm>
            <a:off x="5888736" y="1991941"/>
            <a:ext cx="2628954" cy="593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defocus = 100 Å</a:t>
            </a:r>
            <a:endParaRPr 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6FEF8-7115-4322-B31A-91DA646E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2653021"/>
            <a:ext cx="2618048" cy="2611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5D52A4-EB08-48AE-8483-B951819B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98" y="2653021"/>
            <a:ext cx="2611982" cy="2611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EFEC5-6B3E-4C72-BD6A-1863310D7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00" y="2653023"/>
            <a:ext cx="2599874" cy="26119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911DCA-642D-4D35-B1AA-0D1A3CCA9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77" t="36845" r="37099" b="38631"/>
          <a:stretch/>
        </p:blipFill>
        <p:spPr>
          <a:xfrm>
            <a:off x="2063115" y="4173054"/>
            <a:ext cx="1094486" cy="10919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CA9C09-AC26-4AC6-BFCE-38F147D49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5" t="38631" r="38507" b="38631"/>
          <a:stretch/>
        </p:blipFill>
        <p:spPr>
          <a:xfrm>
            <a:off x="4813286" y="4252609"/>
            <a:ext cx="1012394" cy="10123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DBE4D3-3081-48B2-B3D4-47017A654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34" t="38631" r="38428" b="38631"/>
          <a:stretch/>
        </p:blipFill>
        <p:spPr>
          <a:xfrm>
            <a:off x="7488072" y="4252609"/>
            <a:ext cx="1007702" cy="10123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1E24E9-5EF0-4C07-88E9-394999A0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32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0B2C7-ABFA-40A5-BC4E-58655FF09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1BE219-40F8-4E52-8B81-2E5BB1D4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E79A7AD-B95A-4AF9-8EE3-8DB39986F5EB}"/>
              </a:ext>
            </a:extLst>
          </p:cNvPr>
          <p:cNvSpPr/>
          <p:nvPr/>
        </p:nvSpPr>
        <p:spPr>
          <a:xfrm>
            <a:off x="3861199" y="1614117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036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2b: Spherical aberration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1991941"/>
            <a:ext cx="2628032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0.01 mm, Scherzer defocus -44.4 Å</a:t>
            </a:r>
            <a:endParaRPr lang="en-US" sz="1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6" y="2612898"/>
            <a:ext cx="2628032" cy="2628032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3699" y="1991941"/>
            <a:ext cx="2628955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0.1 mm, defocus -44.4 Å</a:t>
            </a:r>
            <a:endParaRPr lang="en-US" sz="15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67" y="2612528"/>
            <a:ext cx="2629086" cy="2629086"/>
          </a:xfr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06581-095C-4AD7-ADBE-4727DFACB056}"/>
              </a:ext>
            </a:extLst>
          </p:cNvPr>
          <p:cNvSpPr txBox="1">
            <a:spLocks/>
          </p:cNvSpPr>
          <p:nvPr/>
        </p:nvSpPr>
        <p:spPr>
          <a:xfrm>
            <a:off x="5888736" y="1991941"/>
            <a:ext cx="2628954" cy="593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0.1 mm, Scherzer defocus -140.4 Å</a:t>
            </a:r>
            <a:endParaRPr lang="en-US" sz="15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B87ECE4-C698-47E0-8E37-9B40F2E6F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2611844"/>
            <a:ext cx="2629086" cy="2629086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282B236F-E7FB-4FF5-BEF7-65520388AF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4" t="41094" r="40733" b="41094"/>
          <a:stretch/>
        </p:blipFill>
        <p:spPr>
          <a:xfrm>
            <a:off x="2265884" y="4339229"/>
            <a:ext cx="901701" cy="90170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A4BB7D9C-BF78-49FC-A682-4A1FC1A0C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40572" r="40883" b="41464"/>
          <a:stretch/>
        </p:blipFill>
        <p:spPr>
          <a:xfrm>
            <a:off x="4908021" y="4316866"/>
            <a:ext cx="901703" cy="9017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22EFF6A-243A-4429-8C7D-4A725A6C3D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3" t="41097" r="40901" b="41097"/>
          <a:stretch/>
        </p:blipFill>
        <p:spPr>
          <a:xfrm>
            <a:off x="7615987" y="4339227"/>
            <a:ext cx="901703" cy="9017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548B17-483F-4454-9686-0CFB3A09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33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95FE95-96F7-4820-8BED-49A68326D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177D0E-1DA7-4651-B4C9-A25D176CA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B0BB1C6-3113-4574-8CB7-CE0CE063C170}"/>
              </a:ext>
            </a:extLst>
          </p:cNvPr>
          <p:cNvSpPr/>
          <p:nvPr/>
        </p:nvSpPr>
        <p:spPr>
          <a:xfrm>
            <a:off x="3270649" y="1616386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7341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2c: Two-fold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2020584"/>
            <a:ext cx="3957836" cy="474350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Å: module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64" y="2538419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2020584"/>
            <a:ext cx="3959225" cy="474350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Å: phase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8" y="2538420"/>
            <a:ext cx="2969419" cy="2969419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7E4BFFC-9AB5-42B6-A27D-EFB2AF31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t="40840" r="40584" b="40840"/>
          <a:stretch/>
        </p:blipFill>
        <p:spPr>
          <a:xfrm>
            <a:off x="2685190" y="4191636"/>
            <a:ext cx="1316203" cy="13162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A937BCE5-8FF9-42DB-AED1-BBB5FBBF14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6" t="40844" r="41142" b="40844"/>
          <a:stretch/>
        </p:blipFill>
        <p:spPr>
          <a:xfrm>
            <a:off x="6793442" y="4191636"/>
            <a:ext cx="1316203" cy="13162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C223CBF-D161-4229-BE5E-25F46452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79FA1-4177-42FE-BAC7-EC239E67C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90385-084E-4882-A174-B65009351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2C00B39-D372-4FDA-9A28-6C6DCB9A6602}"/>
              </a:ext>
            </a:extLst>
          </p:cNvPr>
          <p:cNvSpPr/>
          <p:nvPr/>
        </p:nvSpPr>
        <p:spPr>
          <a:xfrm>
            <a:off x="4399105" y="1631758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6031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2c: Two-fold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98455" y="1974721"/>
            <a:ext cx="3957836" cy="523136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Å, </a:t>
            </a:r>
            <a:r>
              <a:rPr lang="el-GR" dirty="0"/>
              <a:t>φ</a:t>
            </a:r>
            <a:r>
              <a:rPr lang="nl-BE" baseline="-25000" dirty="0"/>
              <a:t>12</a:t>
            </a:r>
            <a:r>
              <a:rPr lang="nl-BE" dirty="0"/>
              <a:t> = 45°</a:t>
            </a:r>
            <a:r>
              <a:rPr lang="en-US" dirty="0"/>
              <a:t>: module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8" y="2560967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03928" y="1974721"/>
            <a:ext cx="3959225" cy="523136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Å, </a:t>
            </a:r>
            <a:r>
              <a:rPr lang="el-GR" dirty="0"/>
              <a:t>φ</a:t>
            </a:r>
            <a:r>
              <a:rPr lang="nl-BE" baseline="-25000" dirty="0"/>
              <a:t>12</a:t>
            </a:r>
            <a:r>
              <a:rPr lang="nl-BE" dirty="0"/>
              <a:t> = 45°: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830" y="2559777"/>
            <a:ext cx="2969419" cy="2969419"/>
          </a:xfrm>
        </p:spPr>
      </p:pic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69639E12-BA98-41F3-B16F-D86E869F18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1" t="40600" r="40660" b="40600"/>
          <a:stretch/>
        </p:blipFill>
        <p:spPr>
          <a:xfrm>
            <a:off x="2898639" y="4448880"/>
            <a:ext cx="1062848" cy="10628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2000896-52D6-4915-9C63-1FBEB93D36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4" t="40605" r="40545" b="40605"/>
          <a:stretch/>
        </p:blipFill>
        <p:spPr>
          <a:xfrm>
            <a:off x="7005400" y="4448879"/>
            <a:ext cx="1062850" cy="10628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8BB45F-A191-424D-A420-666E2204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356" y="5853864"/>
            <a:ext cx="461556" cy="192971"/>
          </a:xfrm>
        </p:spPr>
        <p:txBody>
          <a:bodyPr/>
          <a:lstStyle/>
          <a:p>
            <a:fld id="{B6CCA9D5-3960-4316-AE1C-94B5CD273B04}" type="slidenum">
              <a:rPr lang="en-GB" smtClean="0"/>
              <a:t>35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BE5EA-4A20-4F9C-8AC4-972E74BB0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D626F1-756D-44D9-A506-AA9CABC4A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2788FCF-9090-46E2-97B4-7BB8A6D9ABE5}"/>
              </a:ext>
            </a:extLst>
          </p:cNvPr>
          <p:cNvSpPr/>
          <p:nvPr/>
        </p:nvSpPr>
        <p:spPr>
          <a:xfrm>
            <a:off x="5313505" y="1620103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991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2d: Three-fold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2052534"/>
            <a:ext cx="3957836" cy="4804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23</a:t>
            </a:r>
            <a:r>
              <a:rPr lang="nl-BE" dirty="0"/>
              <a:t> = 25000 Å</a:t>
            </a:r>
            <a:r>
              <a:rPr lang="en-US" dirty="0"/>
              <a:t>: module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2052534"/>
            <a:ext cx="3959225" cy="4804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23</a:t>
            </a:r>
            <a:r>
              <a:rPr lang="nl-BE" dirty="0"/>
              <a:t> = 25000 Å</a:t>
            </a:r>
            <a:r>
              <a:rPr lang="en-US" dirty="0"/>
              <a:t>: phase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911EE2-3AF5-40DD-90E1-12D33D03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12" y="2577708"/>
            <a:ext cx="2902121" cy="2881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D5F95B-A301-4ECC-9C0C-DA46DE746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290" y="2577708"/>
            <a:ext cx="2868617" cy="28819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DD723C-4A49-4052-826C-ACE5B80C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2" t="34132" r="34816" b="36056"/>
          <a:stretch/>
        </p:blipFill>
        <p:spPr>
          <a:xfrm>
            <a:off x="2812690" y="4269739"/>
            <a:ext cx="1198243" cy="11899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ABDB4C-B8A4-4ACC-8E80-3446F260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3" t="33582" r="34755" b="36606"/>
          <a:stretch/>
        </p:blipFill>
        <p:spPr>
          <a:xfrm>
            <a:off x="6885496" y="4269739"/>
            <a:ext cx="1184411" cy="11899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800C152-A4E9-40A5-BF5B-45ACC255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69A33-2122-4935-8D4C-AEDE77CCA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EF9963-36DF-4DBC-92D2-5E1050A37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1F8DF09-1F05-4CF4-BCF7-7293185A322C}"/>
              </a:ext>
            </a:extLst>
          </p:cNvPr>
          <p:cNvSpPr/>
          <p:nvPr/>
        </p:nvSpPr>
        <p:spPr>
          <a:xfrm>
            <a:off x="5878655" y="1641184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723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2e: Coma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3909" y="2057403"/>
            <a:ext cx="3957836" cy="462031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21</a:t>
            </a:r>
            <a:r>
              <a:rPr lang="nl-BE" dirty="0"/>
              <a:t> = 25000 Å</a:t>
            </a:r>
            <a:r>
              <a:rPr lang="en-US" dirty="0"/>
              <a:t>: module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9382" y="2057403"/>
            <a:ext cx="3959225" cy="462031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21</a:t>
            </a:r>
            <a:r>
              <a:rPr lang="nl-BE" dirty="0"/>
              <a:t> = 25000 Å</a:t>
            </a:r>
            <a:r>
              <a:rPr lang="en-US" dirty="0"/>
              <a:t>: phase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06F50A-DDC6-4FEC-89E1-61756C81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76" y="2570459"/>
            <a:ext cx="2902121" cy="2922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F1418-6ED5-495E-81B0-51EEC2D6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16" y="2570460"/>
            <a:ext cx="2942756" cy="29223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DD29CA-7AC5-43DE-B36A-710D19351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90" t="44969" r="32311" b="20232"/>
          <a:stretch/>
        </p:blipFill>
        <p:spPr>
          <a:xfrm>
            <a:off x="2722219" y="4211055"/>
            <a:ext cx="1272878" cy="12817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067ACB-805C-485D-99FC-6536DB13E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70" t="32600" r="34730" b="32600"/>
          <a:stretch/>
        </p:blipFill>
        <p:spPr>
          <a:xfrm>
            <a:off x="6809673" y="4211055"/>
            <a:ext cx="1290700" cy="12817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37F29DC-D844-4BF0-A5F0-FC2E7942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22812"/>
            <a:ext cx="461556" cy="192971"/>
          </a:xfrm>
        </p:spPr>
        <p:txBody>
          <a:bodyPr/>
          <a:lstStyle/>
          <a:p>
            <a:fld id="{B6CCA9D5-3960-4316-AE1C-94B5CD273B04}" type="slidenum">
              <a:rPr lang="en-GB" smtClean="0"/>
              <a:t>37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E6C07-DDBA-4324-8E77-ADD9DE9C4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C7F96-5E04-44F2-B809-FA9A20BF8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B15F4FD-C21B-488C-8B24-47CF9D82213D}"/>
              </a:ext>
            </a:extLst>
          </p:cNvPr>
          <p:cNvSpPr/>
          <p:nvPr/>
        </p:nvSpPr>
        <p:spPr>
          <a:xfrm>
            <a:off x="7356738" y="1643619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467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3" y="944725"/>
            <a:ext cx="8064896" cy="702079"/>
          </a:xfrm>
        </p:spPr>
        <p:txBody>
          <a:bodyPr/>
          <a:lstStyle/>
          <a:p>
            <a:pPr algn="ctr"/>
            <a:r>
              <a:rPr lang="en-GB" dirty="0"/>
              <a:t>Apertures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15AC0B-D4D4-4B52-94BD-F0D4EC4B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93" y="2526844"/>
            <a:ext cx="2669812" cy="19568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69B7DE-1F47-428F-9B4D-981BE65E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186" y="2521640"/>
            <a:ext cx="2914415" cy="196202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0F1359A-464E-4775-9978-F5510C1F2CF1}"/>
              </a:ext>
            </a:extLst>
          </p:cNvPr>
          <p:cNvGrpSpPr/>
          <p:nvPr/>
        </p:nvGrpSpPr>
        <p:grpSpPr>
          <a:xfrm>
            <a:off x="6083838" y="2460911"/>
            <a:ext cx="2732766" cy="2000808"/>
            <a:chOff x="6937787" y="1399920"/>
            <a:chExt cx="3298719" cy="22759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CB140D-24C2-4462-BDF7-70EF31DC94CB}"/>
                </a:ext>
              </a:extLst>
            </p:cNvPr>
            <p:cNvGrpSpPr/>
            <p:nvPr/>
          </p:nvGrpSpPr>
          <p:grpSpPr>
            <a:xfrm>
              <a:off x="6963891" y="1478585"/>
              <a:ext cx="3272615" cy="2197327"/>
              <a:chOff x="4821174" y="1726680"/>
              <a:chExt cx="6134100" cy="358353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2FA6AD0-E355-4AD1-8D8E-B7B3360A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1174" y="1726680"/>
                <a:ext cx="6134100" cy="358353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3334468-5C35-4CE8-8BD3-80712E6BE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9577" y="1726680"/>
                <a:ext cx="1005697" cy="811454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6A74D7-092D-447C-B733-AE7DEABDD4E0}"/>
                </a:ext>
              </a:extLst>
            </p:cNvPr>
            <p:cNvSpPr txBox="1"/>
            <p:nvPr/>
          </p:nvSpPr>
          <p:spPr>
            <a:xfrm>
              <a:off x="6937787" y="1399920"/>
              <a:ext cx="619582" cy="472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1D84751-EEC1-4343-AC75-53EB7286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3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553817C-2245-4881-A22F-F0ABC764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54" y="2064544"/>
            <a:ext cx="2590929" cy="41292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7 mrad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69E132-14C9-4AB5-BF0D-6E3A033C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4" y="2507456"/>
            <a:ext cx="2590929" cy="26090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84A1D9-5B4A-4989-A0A5-6BFD119E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496" y="2507456"/>
            <a:ext cx="2603009" cy="26090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8F0A5F-3F58-433F-988D-687D7021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618" y="2507456"/>
            <a:ext cx="2596948" cy="2609069"/>
          </a:xfrm>
          <a:prstGeom prst="rect">
            <a:avLst/>
          </a:prstGeom>
        </p:spPr>
      </p:pic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F1074E-4018-454E-AC0E-87F3A37356CC}"/>
              </a:ext>
            </a:extLst>
          </p:cNvPr>
          <p:cNvSpPr txBox="1">
            <a:spLocks/>
          </p:cNvSpPr>
          <p:nvPr/>
        </p:nvSpPr>
        <p:spPr>
          <a:xfrm>
            <a:off x="3282575" y="2064544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21 mrad</a:t>
            </a:r>
            <a:endParaRPr lang="en-US" sz="1800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577719B-F76C-4B84-9732-72CF22D84D95}"/>
              </a:ext>
            </a:extLst>
          </p:cNvPr>
          <p:cNvSpPr txBox="1">
            <a:spLocks/>
          </p:cNvSpPr>
          <p:nvPr/>
        </p:nvSpPr>
        <p:spPr>
          <a:xfrm>
            <a:off x="5930697" y="2064544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50 mrad</a:t>
            </a:r>
            <a:endParaRPr lang="en-US" sz="18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14C74F-D86C-4AD0-81B9-321361E3A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46" t="38195" r="38045" b="38195"/>
          <a:stretch/>
        </p:blipFill>
        <p:spPr>
          <a:xfrm>
            <a:off x="2075628" y="3964782"/>
            <a:ext cx="1143736" cy="11517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CA83FC-0732-4861-AE5A-6ACCF5B2A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7" t="38195" r="38284" b="38195"/>
          <a:stretch/>
        </p:blipFill>
        <p:spPr>
          <a:xfrm>
            <a:off x="4718417" y="3964781"/>
            <a:ext cx="1149069" cy="11517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054057-8F76-4990-A8F4-FE33CD510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7" t="38195" r="37955" b="38195"/>
          <a:stretch/>
        </p:blipFill>
        <p:spPr>
          <a:xfrm>
            <a:off x="7363152" y="3964781"/>
            <a:ext cx="1146395" cy="11517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44" name="Titel 1">
            <a:extLst>
              <a:ext uri="{FF2B5EF4-FFF2-40B4-BE49-F238E27FC236}">
                <a16:creationId xmlns:a16="http://schemas.microsoft.com/office/drawing/2014/main" id="{7CABB0ED-7221-4CAA-AB84-CB21F7B2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244" y="1000932"/>
            <a:ext cx="7386638" cy="702079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3a: Aperture outer radius</a:t>
            </a:r>
            <a:br>
              <a:rPr lang="en-GB" dirty="0"/>
            </a:br>
            <a:r>
              <a:rPr lang="en-GB" dirty="0"/>
              <a:t> </a:t>
            </a:r>
            <a:r>
              <a:rPr lang="nl-BE" dirty="0"/>
              <a:t>C</a:t>
            </a:r>
            <a:r>
              <a:rPr lang="nl-BE" baseline="-25000" dirty="0"/>
              <a:t>30</a:t>
            </a:r>
            <a:r>
              <a:rPr lang="nl-BE" dirty="0"/>
              <a:t> = 0.001mm C</a:t>
            </a:r>
            <a:r>
              <a:rPr lang="nl-BE" baseline="-25000" dirty="0"/>
              <a:t>10</a:t>
            </a:r>
            <a:r>
              <a:rPr lang="nl-BE" dirty="0"/>
              <a:t> = -14.03Å and C</a:t>
            </a:r>
            <a:r>
              <a:rPr lang="nl-BE" baseline="-25000" dirty="0"/>
              <a:t>12</a:t>
            </a:r>
            <a:r>
              <a:rPr lang="nl-BE" dirty="0"/>
              <a:t> = 0.0Å</a:t>
            </a:r>
            <a:endParaRPr lang="en-GB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73B63E9-F455-4008-BE9D-C9534DA9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3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9FEB-91D1-B948-A5D3-80B507E3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wave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B66F-D178-FA41-B49E-40705EF78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196976"/>
            <a:ext cx="4320480" cy="4895850"/>
          </a:xfrm>
        </p:spPr>
        <p:txBody>
          <a:bodyPr/>
          <a:lstStyle/>
          <a:p>
            <a:r>
              <a:rPr lang="en-US" dirty="0"/>
              <a:t>Wave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stationary</a:t>
            </a:r>
            <a:r>
              <a:rPr lang="zh-CN" altLang="en-US" dirty="0"/>
              <a:t> </a:t>
            </a:r>
            <a:r>
              <a:rPr lang="en-US" altLang="zh-CN" dirty="0"/>
              <a:t>observer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Wave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4ABE0-FC52-7C4F-B98C-1D35ED84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4</a:t>
            </a:fld>
            <a:endParaRPr lang="nl-NL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69EF003-9C06-4847-92D3-50D3DC6CF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700808"/>
            <a:ext cx="1358900" cy="4318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900D798-2441-AB48-B374-9AB83B3BB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" y="2636440"/>
            <a:ext cx="1549400" cy="647700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3B0E67E9-9F77-5948-B0FF-84CD586CD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68192"/>
            <a:ext cx="2057400" cy="17780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5B5311FD-57F8-FC4A-A77C-FE726BBE770A}"/>
              </a:ext>
            </a:extLst>
          </p:cNvPr>
          <p:cNvSpPr/>
          <p:nvPr/>
        </p:nvSpPr>
        <p:spPr>
          <a:xfrm>
            <a:off x="2596952" y="4437112"/>
            <a:ext cx="232586" cy="13681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5F192C4F-FD41-1848-826F-54D41202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16" y="0"/>
            <a:ext cx="3857598" cy="2891544"/>
          </a:xfrm>
          <a:prstGeom prst="rect">
            <a:avLst/>
          </a:prstGeom>
        </p:spPr>
      </p:pic>
      <p:pic>
        <p:nvPicPr>
          <p:cNvPr id="21" name="Picture 20" descr="A picture containing small, water, boat, sitting&#10;&#10;Description automatically generated">
            <a:extLst>
              <a:ext uri="{FF2B5EF4-FFF2-40B4-BE49-F238E27FC236}">
                <a16:creationId xmlns:a16="http://schemas.microsoft.com/office/drawing/2014/main" id="{24300057-ACE8-3E43-AA29-B7DAB691B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38" y="3163416"/>
            <a:ext cx="6281762" cy="1642216"/>
          </a:xfrm>
          <a:prstGeom prst="rect">
            <a:avLst/>
          </a:prstGeom>
        </p:spPr>
      </p:pic>
      <p:pic>
        <p:nvPicPr>
          <p:cNvPr id="23" name="Picture 22" descr="A picture containing clock&#10;&#10;Description automatically generated">
            <a:extLst>
              <a:ext uri="{FF2B5EF4-FFF2-40B4-BE49-F238E27FC236}">
                <a16:creationId xmlns:a16="http://schemas.microsoft.com/office/drawing/2014/main" id="{6A3EF48A-80CD-E145-B101-58416E140E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11" y="4784638"/>
            <a:ext cx="4787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98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7244" y="1000932"/>
            <a:ext cx="7386638" cy="702079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3b: Aperture outer radius</a:t>
            </a:r>
            <a:br>
              <a:rPr lang="en-GB" dirty="0"/>
            </a:br>
            <a:r>
              <a:rPr lang="en-GB" dirty="0"/>
              <a:t> </a:t>
            </a:r>
            <a:r>
              <a:rPr lang="nl-BE" dirty="0"/>
              <a:t>C</a:t>
            </a:r>
            <a:r>
              <a:rPr lang="nl-BE" baseline="-25000" dirty="0"/>
              <a:t>30</a:t>
            </a:r>
            <a:r>
              <a:rPr lang="nl-BE" dirty="0"/>
              <a:t> = 0.001mm C</a:t>
            </a:r>
            <a:r>
              <a:rPr lang="nl-BE" baseline="-25000" dirty="0"/>
              <a:t>10</a:t>
            </a:r>
            <a:r>
              <a:rPr lang="nl-BE" dirty="0"/>
              <a:t> = -14.03Å and C</a:t>
            </a:r>
            <a:r>
              <a:rPr lang="nl-BE" baseline="-25000" dirty="0"/>
              <a:t>12</a:t>
            </a:r>
            <a:r>
              <a:rPr lang="nl-BE" dirty="0"/>
              <a:t> = 20Å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4454" y="2021681"/>
            <a:ext cx="2590929" cy="41292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7 mrad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F8FB713-F213-4F98-9EEC-C7097478EEA2}"/>
              </a:ext>
            </a:extLst>
          </p:cNvPr>
          <p:cNvSpPr txBox="1">
            <a:spLocks/>
          </p:cNvSpPr>
          <p:nvPr/>
        </p:nvSpPr>
        <p:spPr>
          <a:xfrm>
            <a:off x="3282575" y="2021681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21 mrad</a:t>
            </a:r>
            <a:endParaRPr lang="en-US" sz="180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211953A-575F-4685-9F78-D5B502741366}"/>
              </a:ext>
            </a:extLst>
          </p:cNvPr>
          <p:cNvSpPr txBox="1">
            <a:spLocks/>
          </p:cNvSpPr>
          <p:nvPr/>
        </p:nvSpPr>
        <p:spPr>
          <a:xfrm>
            <a:off x="5930697" y="2021681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50 mrad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32102-2627-4BEF-B7CF-F5497330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4" y="2467944"/>
            <a:ext cx="2587508" cy="2575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9E2749-81CF-487D-9A6D-C9B55E1E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32" y="2467944"/>
            <a:ext cx="2581511" cy="257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26003-05F4-4AE1-BAEC-D2C97DFD8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700" y="2467944"/>
            <a:ext cx="2581540" cy="2575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74FEEC-1C7D-4405-B30C-75542DBC5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71" t="36370" r="36570" b="36370"/>
          <a:stretch/>
        </p:blipFill>
        <p:spPr>
          <a:xfrm>
            <a:off x="2066475" y="3893344"/>
            <a:ext cx="1155488" cy="11501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A577D9-B666-4938-AB79-073AA3EA8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1" t="36370" r="36970" b="36370"/>
          <a:stretch/>
        </p:blipFill>
        <p:spPr>
          <a:xfrm>
            <a:off x="4704135" y="3893344"/>
            <a:ext cx="1152809" cy="11501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8BC9D8-E508-4DAB-8BA8-5CB01F050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1" t="36371" r="35980" b="36370"/>
          <a:stretch/>
        </p:blipFill>
        <p:spPr>
          <a:xfrm>
            <a:off x="7353431" y="3893356"/>
            <a:ext cx="1152809" cy="11501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F3B1951-0F43-4DC1-B03C-7BE62F04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67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Aperture inner radius – Bessel beam</a:t>
            </a:r>
          </a:p>
        </p:txBody>
      </p:sp>
      <p:pic>
        <p:nvPicPr>
          <p:cNvPr id="4" name="bessel_beam_l">
            <a:hlinkClick r:id="" action="ppaction://media"/>
            <a:extLst>
              <a:ext uri="{FF2B5EF4-FFF2-40B4-BE49-F238E27FC236}">
                <a16:creationId xmlns:a16="http://schemas.microsoft.com/office/drawing/2014/main" id="{683831C2-5C87-471C-9936-D8ADAF2B71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3609" t="6661" r="36650" b="1715"/>
          <a:stretch/>
        </p:blipFill>
        <p:spPr>
          <a:xfrm>
            <a:off x="4315643" y="1694907"/>
            <a:ext cx="1499949" cy="3622645"/>
          </a:xfrm>
          <a:prstGeom prst="rect">
            <a:avLst/>
          </a:prstGeom>
        </p:spPr>
      </p:pic>
      <p:pic>
        <p:nvPicPr>
          <p:cNvPr id="5" name="normal_beam">
            <a:hlinkClick r:id="" action="ppaction://media"/>
            <a:extLst>
              <a:ext uri="{FF2B5EF4-FFF2-40B4-BE49-F238E27FC236}">
                <a16:creationId xmlns:a16="http://schemas.microsoft.com/office/drawing/2014/main" id="{D1192C8B-BA6D-4D76-A4C8-1FBFE1880E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19474" t="7397" r="15466" b="10839"/>
          <a:stretch/>
        </p:blipFill>
        <p:spPr>
          <a:xfrm>
            <a:off x="1813118" y="2246539"/>
            <a:ext cx="2400300" cy="2364923"/>
          </a:xfrm>
          <a:prstGeom prst="rect">
            <a:avLst/>
          </a:prstGeom>
        </p:spPr>
      </p:pic>
      <p:pic>
        <p:nvPicPr>
          <p:cNvPr id="6" name="normal_beam_l">
            <a:hlinkClick r:id="" action="ppaction://media"/>
            <a:extLst>
              <a:ext uri="{FF2B5EF4-FFF2-40B4-BE49-F238E27FC236}">
                <a16:creationId xmlns:a16="http://schemas.microsoft.com/office/drawing/2014/main" id="{0FBAD82D-36F6-454B-8FE8-18E9015B464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34101" t="6152" r="36351" b="1715"/>
          <a:stretch/>
        </p:blipFill>
        <p:spPr>
          <a:xfrm>
            <a:off x="258604" y="1694907"/>
            <a:ext cx="1490186" cy="3642733"/>
          </a:xfrm>
          <a:prstGeom prst="rect">
            <a:avLst/>
          </a:prstGeom>
        </p:spPr>
      </p:pic>
      <p:pic>
        <p:nvPicPr>
          <p:cNvPr id="7" name="bessel_beam">
            <a:hlinkClick r:id="" action="ppaction://media"/>
            <a:extLst>
              <a:ext uri="{FF2B5EF4-FFF2-40B4-BE49-F238E27FC236}">
                <a16:creationId xmlns:a16="http://schemas.microsoft.com/office/drawing/2014/main" id="{2BA4F822-18D0-41EF-AFE2-FD9A1EBF9A5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4"/>
          <a:srcRect l="19230" t="6465" r="15710" b="10379"/>
          <a:stretch/>
        </p:blipFill>
        <p:spPr>
          <a:xfrm>
            <a:off x="5883185" y="2246539"/>
            <a:ext cx="2400301" cy="2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0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3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Exercise 4: Aperture inner radius – Bessel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Module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Phase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05538-7D4D-46FD-909E-9F30EED4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57" y="2457060"/>
            <a:ext cx="2968229" cy="2975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C0C6E-53F0-4DDA-A7C6-B47F183D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16" y="2457060"/>
            <a:ext cx="2968244" cy="2975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72988A-B281-49C2-B9F8-AFC53F368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1" t="39842" r="39192" b="39842"/>
          <a:stretch/>
        </p:blipFill>
        <p:spPr>
          <a:xfrm>
            <a:off x="2714723" y="4129088"/>
            <a:ext cx="1288746" cy="12917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79F511-715B-49A5-9CF7-7A7FB21A3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6" t="39842" r="39868" b="39842"/>
          <a:stretch/>
        </p:blipFill>
        <p:spPr>
          <a:xfrm>
            <a:off x="6819989" y="4129088"/>
            <a:ext cx="1288754" cy="12917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CB9BD9-F9C8-44DD-A21C-D5AD793A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55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5a: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0: module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661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0: phase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8" y="2424597"/>
            <a:ext cx="2969419" cy="2969419"/>
          </a:xfr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177E4EAE-71B5-4E83-999F-66C62C24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7" t="41875" r="41748" b="41760"/>
          <a:stretch/>
        </p:blipFill>
        <p:spPr>
          <a:xfrm>
            <a:off x="2819400" y="4212022"/>
            <a:ext cx="1181993" cy="11819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629D6F3B-A11C-4CFB-8B58-262AD4C0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8" t="41821" r="42178" b="41935"/>
          <a:stretch/>
        </p:blipFill>
        <p:spPr>
          <a:xfrm>
            <a:off x="6935903" y="4215400"/>
            <a:ext cx="1173741" cy="11737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4536B35-F1D3-4778-BB6E-ADC9E8FE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5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5b: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1: module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661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1: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8" y="2430066"/>
            <a:ext cx="2969419" cy="2969419"/>
          </a:xfrm>
        </p:spPr>
      </p:pic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D19D73DB-5DE0-4F27-BEC6-15F3974EC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40243" r="40426" b="40242"/>
          <a:stretch/>
        </p:blipFill>
        <p:spPr>
          <a:xfrm>
            <a:off x="2829523" y="4219576"/>
            <a:ext cx="1173062" cy="11730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DAA6631F-E0A2-4F82-8E27-AF003B37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3" t="40236" r="40980" b="40237"/>
          <a:stretch/>
        </p:blipFill>
        <p:spPr>
          <a:xfrm>
            <a:off x="7019939" y="4218965"/>
            <a:ext cx="1174268" cy="117426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44C6F6-DAEC-4D41-9F2B-58A85CC4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3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5c: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2: module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06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2: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28876"/>
            <a:ext cx="2969419" cy="2969419"/>
          </a:xfrm>
        </p:spPr>
      </p:pic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50DE2D3B-FCC0-4683-A69B-B6E27534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2" t="40213" r="39943" b="40213"/>
          <a:stretch/>
        </p:blipFill>
        <p:spPr>
          <a:xfrm>
            <a:off x="2771776" y="4162723"/>
            <a:ext cx="1230809" cy="12308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9B75A568-9605-4B4A-945A-93494350C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3" t="39997" r="40090" b="40436"/>
          <a:stretch/>
        </p:blipFill>
        <p:spPr>
          <a:xfrm>
            <a:off x="6878538" y="4162723"/>
            <a:ext cx="1230809" cy="12308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E1ED56D-C853-4F3B-8305-87314412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7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a sample in our simulations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5"/>
            <a:ext cx="8064500" cy="716426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Simulating interactions with the specimen</a:t>
            </a:r>
          </a:p>
          <a:p>
            <a:r>
              <a:rPr lang="en-GB" dirty="0"/>
              <a:t>For speed, we work with simulation type “EWRS”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106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F27361C-AE61-4374-8887-2D649752A36F}"/>
              </a:ext>
            </a:extLst>
          </p:cNvPr>
          <p:cNvGrpSpPr/>
          <p:nvPr/>
        </p:nvGrpSpPr>
        <p:grpSpPr>
          <a:xfrm>
            <a:off x="650984" y="2024784"/>
            <a:ext cx="1976865" cy="2149921"/>
            <a:chOff x="867978" y="1556711"/>
            <a:chExt cx="2635820" cy="28665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DE52B5-ADA8-44CF-8C67-E7515E09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975" y="1556711"/>
              <a:ext cx="2616823" cy="2866561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8197A3-98ED-4D50-A5FC-8177CF4ACB87}"/>
                </a:ext>
              </a:extLst>
            </p:cNvPr>
            <p:cNvSpPr/>
            <p:nvPr/>
          </p:nvSpPr>
          <p:spPr>
            <a:xfrm>
              <a:off x="867978" y="2456329"/>
              <a:ext cx="2626855" cy="439271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nl-BE" dirty="0" err="1"/>
              <a:t>Electron</a:t>
            </a:r>
            <a:r>
              <a:rPr lang="nl-BE" dirty="0"/>
              <a:t> specimen interaction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4852BA-2AC0-488B-8E2A-C90286A311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95" y="2057400"/>
            <a:ext cx="4476377" cy="25179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296C4B-DB83-44E9-899F-6AA8C5AD34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6882" y="2813974"/>
            <a:ext cx="4175899" cy="1004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701B5C-4117-442A-BA7A-FB4BFBA715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1234" y="2860833"/>
            <a:ext cx="4307195" cy="9110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AC5021-E282-430E-9E40-86D91444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47" y="2024101"/>
            <a:ext cx="1967941" cy="2069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44078-9F38-44AA-9383-3E8CFB975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78" y="2056221"/>
            <a:ext cx="1962617" cy="2069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59AAE-584A-48A9-8033-BBAF50566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96" y="4862548"/>
            <a:ext cx="4393406" cy="3429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572693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685561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01E083-EBFD-487D-A49C-5FACC1A5D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578" y="1997981"/>
            <a:ext cx="1966928" cy="2139754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181868D-E375-4377-A67A-8A4D8293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 6: </a:t>
            </a:r>
            <a:r>
              <a:rPr lang="en-US" dirty="0"/>
              <a:t>Electron specimen interaction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solidFill>
            <a:schemeClr val="accent4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nl-BE" dirty="0"/>
              <a:t>Multislice approximation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40" y="2430661"/>
            <a:ext cx="2968229" cy="2968229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solidFill>
            <a:schemeClr val="accent4">
              <a:lumMod val="75000"/>
            </a:schemeClr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Weak phase object approximation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30661"/>
            <a:ext cx="2969419" cy="2969419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2491" r="76563" b="77495"/>
          <a:stretch/>
        </p:blipFill>
        <p:spPr>
          <a:xfrm>
            <a:off x="2628910" y="3890129"/>
            <a:ext cx="1508759" cy="1508760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4" name="Content Placeholder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821" r="78412" b="78511"/>
          <a:stretch/>
        </p:blipFill>
        <p:spPr>
          <a:xfrm>
            <a:off x="6556287" y="3890129"/>
            <a:ext cx="1553060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8B1EAA6-FADE-41BD-99F3-44A117CA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0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 6: </a:t>
            </a:r>
            <a:r>
              <a:rPr lang="en-US" dirty="0"/>
              <a:t>Electron specimen interaction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69637" y="1239950"/>
            <a:ext cx="3695554" cy="880949"/>
          </a:xfrm>
          <a:solidFill>
            <a:schemeClr val="accent4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nl-BE" dirty="0" err="1"/>
              <a:t>Phase</a:t>
            </a:r>
            <a:r>
              <a:rPr lang="nl-BE" dirty="0"/>
              <a:t> object </a:t>
            </a:r>
            <a:r>
              <a:rPr lang="nl-BE" dirty="0" err="1"/>
              <a:t>approximation</a:t>
            </a:r>
            <a:endParaRPr lang="nl-BE" dirty="0"/>
          </a:p>
          <a:p>
            <a:pPr algn="ctr"/>
            <a:r>
              <a:rPr lang="nl-BE" dirty="0"/>
              <a:t>image intensity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781190" y="1184794"/>
            <a:ext cx="3695554" cy="936105"/>
          </a:xfrm>
          <a:solidFill>
            <a:schemeClr val="accent4">
              <a:lumMod val="75000"/>
            </a:schemeClr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 err="1"/>
              <a:t>Phase</a:t>
            </a:r>
            <a:r>
              <a:rPr lang="nl-BE" dirty="0"/>
              <a:t> object </a:t>
            </a:r>
            <a:r>
              <a:rPr lang="nl-BE" dirty="0" err="1"/>
              <a:t>approximation</a:t>
            </a:r>
            <a:endParaRPr lang="nl-BE" dirty="0"/>
          </a:p>
          <a:p>
            <a:pPr algn="ctr"/>
            <a:r>
              <a:rPr lang="nl-BE" dirty="0" err="1"/>
              <a:t>phase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79" y="2271316"/>
            <a:ext cx="2968229" cy="2968229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59" y="2271317"/>
            <a:ext cx="2969419" cy="2969419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CF8D2F-ECB9-46A3-BEC1-32C390B0CB30}"/>
              </a:ext>
            </a:extLst>
          </p:cNvPr>
          <p:cNvSpPr/>
          <p:nvPr/>
        </p:nvSpPr>
        <p:spPr>
          <a:xfrm>
            <a:off x="3543555" y="4533899"/>
            <a:ext cx="660401" cy="673895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10</a:t>
            </a:r>
            <a:r>
              <a:rPr lang="en-US" sz="1350" baseline="30000" dirty="0"/>
              <a:t>-16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BDE70-23B2-4BC6-AC08-ACDED96273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22" y="5288978"/>
            <a:ext cx="4539684" cy="10923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7D47DE-3886-43F9-A354-B174A43D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56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AABE-C826-7149-8B2B-A73B640D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Quantum mechanical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EEA4-103E-AB42-BF89-465E45ACA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Intensity</a:t>
            </a:r>
          </a:p>
          <a:p>
            <a:endParaRPr lang="en-US" dirty="0"/>
          </a:p>
          <a:p>
            <a:r>
              <a:rPr lang="en-US" dirty="0" err="1"/>
              <a:t>Normalisation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Expectation of operator</a:t>
            </a:r>
          </a:p>
          <a:p>
            <a:endParaRPr lang="en-US" dirty="0"/>
          </a:p>
          <a:p>
            <a:r>
              <a:rPr lang="en-US" dirty="0"/>
              <a:t>Superposition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1A8F-17C4-F441-A198-64B3FA52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71AB117-096B-B243-A9F1-00BFF5CF9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4" y="1700808"/>
            <a:ext cx="1485900" cy="4826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451757D-00F6-9848-A298-DDED529B1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" y="2670661"/>
            <a:ext cx="2159000" cy="8255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084D3D2-ED4B-6746-BA6F-C8562347EA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76"/>
          <a:stretch/>
        </p:blipFill>
        <p:spPr>
          <a:xfrm>
            <a:off x="431502" y="4076303"/>
            <a:ext cx="3200400" cy="432817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002A7B-4D9A-904B-9E97-629F34101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08124"/>
            <a:ext cx="2743200" cy="2654300"/>
          </a:xfrm>
          <a:prstGeom prst="rect">
            <a:avLst/>
          </a:prstGeom>
        </p:spPr>
      </p:pic>
      <p:pic>
        <p:nvPicPr>
          <p:cNvPr id="23" name="Picture 2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AB39636-C594-D44F-AD92-9749C0457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6" y="5062735"/>
            <a:ext cx="1079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04A184-EE78-4123-BE5A-DBEDCC98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869" y="2586899"/>
            <a:ext cx="3523325" cy="23068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9CE318E-DCF3-4807-8827-A0DBE3C6FAB6}"/>
              </a:ext>
            </a:extLst>
          </p:cNvPr>
          <p:cNvGrpSpPr/>
          <p:nvPr/>
        </p:nvGrpSpPr>
        <p:grpSpPr>
          <a:xfrm>
            <a:off x="665232" y="2024784"/>
            <a:ext cx="1962617" cy="2149921"/>
            <a:chOff x="886975" y="1556711"/>
            <a:chExt cx="2616823" cy="28665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DE52B5-ADA8-44CF-8C67-E7515E09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975" y="1556711"/>
              <a:ext cx="2616823" cy="2866561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8197A3-98ED-4D50-A5FC-8177CF4ACB87}"/>
                </a:ext>
              </a:extLst>
            </p:cNvPr>
            <p:cNvSpPr/>
            <p:nvPr/>
          </p:nvSpPr>
          <p:spPr>
            <a:xfrm>
              <a:off x="904905" y="2832847"/>
              <a:ext cx="2546507" cy="27790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Extra information: </a:t>
            </a:r>
            <a:r>
              <a:rPr lang="en-US" sz="3000" dirty="0"/>
              <a:t>electron scattering parameterization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572693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685561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0CB1EA-38AB-4C49-9F33-BC4257D15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82" y="4989126"/>
            <a:ext cx="4129088" cy="41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DD74D6-DC55-4AC7-950A-B1127C6AF1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38422"/>
          <a:stretch/>
        </p:blipFill>
        <p:spPr>
          <a:xfrm>
            <a:off x="5070647" y="1963272"/>
            <a:ext cx="2758946" cy="5487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7AAB1-810D-4120-A8BD-2CEE57817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" r="-24571"/>
          <a:stretch/>
        </p:blipFill>
        <p:spPr>
          <a:xfrm>
            <a:off x="5070647" y="3249340"/>
            <a:ext cx="2758946" cy="6270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F86CEA-648D-4A25-8D48-C0C44653541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0647" y="2563362"/>
            <a:ext cx="2758946" cy="642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1B4306-34CF-4822-9249-1211465452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-54047"/>
          <a:stretch/>
        </p:blipFill>
        <p:spPr>
          <a:xfrm>
            <a:off x="5070647" y="3926757"/>
            <a:ext cx="2758946" cy="5719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B490AB-8FAD-4FF4-A579-49A388F76D59}"/>
              </a:ext>
            </a:extLst>
          </p:cNvPr>
          <p:cNvGrpSpPr/>
          <p:nvPr/>
        </p:nvGrpSpPr>
        <p:grpSpPr>
          <a:xfrm>
            <a:off x="665231" y="2013671"/>
            <a:ext cx="1949130" cy="2144858"/>
            <a:chOff x="1146952" y="1577232"/>
            <a:chExt cx="2598840" cy="28598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357D78-4800-4068-A598-ACF2764D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6952" y="1577232"/>
              <a:ext cx="2598840" cy="2859811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F4ECC21-BDC9-4E39-BC6B-69461F36B9A8}"/>
                </a:ext>
              </a:extLst>
            </p:cNvPr>
            <p:cNvSpPr/>
            <p:nvPr/>
          </p:nvSpPr>
          <p:spPr>
            <a:xfrm>
              <a:off x="1631576" y="3085355"/>
              <a:ext cx="2061883" cy="461594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EA0B72-439A-4B8D-A904-C865BDA761C6}"/>
              </a:ext>
            </a:extLst>
          </p:cNvPr>
          <p:cNvGrpSpPr/>
          <p:nvPr/>
        </p:nvGrpSpPr>
        <p:grpSpPr>
          <a:xfrm>
            <a:off x="659054" y="2010439"/>
            <a:ext cx="1949130" cy="2144858"/>
            <a:chOff x="3635713" y="3985928"/>
            <a:chExt cx="2598840" cy="285981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9396B8B-EE2C-4F18-A7AB-17CB0442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35713" y="3985928"/>
              <a:ext cx="2598840" cy="2859811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11E5EE3-CB13-4AA3-8566-14E07F79080F}"/>
                </a:ext>
              </a:extLst>
            </p:cNvPr>
            <p:cNvSpPr/>
            <p:nvPr/>
          </p:nvSpPr>
          <p:spPr>
            <a:xfrm>
              <a:off x="4128720" y="5917598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A9CEF2-CF62-49AA-9F6D-CCC16D3A5544}"/>
              </a:ext>
            </a:extLst>
          </p:cNvPr>
          <p:cNvGrpSpPr/>
          <p:nvPr/>
        </p:nvGrpSpPr>
        <p:grpSpPr>
          <a:xfrm>
            <a:off x="649496" y="2016903"/>
            <a:ext cx="1949130" cy="2144858"/>
            <a:chOff x="4418912" y="3524017"/>
            <a:chExt cx="2598840" cy="285981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91F241E-C217-4D1A-8CA9-447188FC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8912" y="3524017"/>
              <a:ext cx="2598840" cy="2859811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451BE8C-5BB8-495F-91D5-385D55B7306E}"/>
                </a:ext>
              </a:extLst>
            </p:cNvPr>
            <p:cNvSpPr/>
            <p:nvPr/>
          </p:nvSpPr>
          <p:spPr>
            <a:xfrm>
              <a:off x="4882973" y="5590481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B0337C-5CF6-45C1-9F38-093789B813F5}"/>
              </a:ext>
            </a:extLst>
          </p:cNvPr>
          <p:cNvGrpSpPr/>
          <p:nvPr/>
        </p:nvGrpSpPr>
        <p:grpSpPr>
          <a:xfrm>
            <a:off x="642352" y="2001349"/>
            <a:ext cx="1949130" cy="2144858"/>
            <a:chOff x="8999877" y="3998189"/>
            <a:chExt cx="2598840" cy="285981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F5676E4-D1B0-4693-B2A8-9BCB0F16A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99877" y="3998189"/>
              <a:ext cx="2598840" cy="2859811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939DF93-A697-491B-B1D0-C5276DB03AB4}"/>
                </a:ext>
              </a:extLst>
            </p:cNvPr>
            <p:cNvSpPr/>
            <p:nvPr/>
          </p:nvSpPr>
          <p:spPr>
            <a:xfrm>
              <a:off x="9463938" y="6208090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89BB89-7926-41D8-A9C9-34F90C18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3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Exercise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7: Electron phonon interaction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21118" y="1751776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2DE8DB-A949-4509-82E8-E0027C9C5F53}"/>
              </a:ext>
            </a:extLst>
          </p:cNvPr>
          <p:cNvGrpSpPr/>
          <p:nvPr/>
        </p:nvGrpSpPr>
        <p:grpSpPr>
          <a:xfrm>
            <a:off x="637540" y="2038374"/>
            <a:ext cx="1987253" cy="1954017"/>
            <a:chOff x="3900176" y="1522326"/>
            <a:chExt cx="2324100" cy="2362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B586FB-6CF5-4457-BFE0-4A7CF2ED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0176" y="1522326"/>
              <a:ext cx="2324100" cy="2362200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25EE3DB-95FE-4FF7-8ABB-2FB1A444EE02}"/>
                </a:ext>
              </a:extLst>
            </p:cNvPr>
            <p:cNvSpPr/>
            <p:nvPr/>
          </p:nvSpPr>
          <p:spPr>
            <a:xfrm>
              <a:off x="3934582" y="3016861"/>
              <a:ext cx="2223909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9E3054-9AFA-4F40-8298-D3A615DC11B5}"/>
              </a:ext>
            </a:extLst>
          </p:cNvPr>
          <p:cNvGrpSpPr/>
          <p:nvPr/>
        </p:nvGrpSpPr>
        <p:grpSpPr>
          <a:xfrm>
            <a:off x="645309" y="2038374"/>
            <a:ext cx="1971716" cy="2035577"/>
            <a:chOff x="908607" y="1488988"/>
            <a:chExt cx="2628954" cy="27141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E16511-7991-4EE9-AD8B-6DCBE081B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07" y="1488988"/>
              <a:ext cx="2628954" cy="2714102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CFFD4DF-E39D-42FC-99AD-45A70D673391}"/>
                </a:ext>
              </a:extLst>
            </p:cNvPr>
            <p:cNvSpPr/>
            <p:nvPr/>
          </p:nvSpPr>
          <p:spPr>
            <a:xfrm>
              <a:off x="942750" y="3132037"/>
              <a:ext cx="2535444" cy="679422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39E0DE5-4725-4050-8C3A-E0D4177F9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49" y="4663928"/>
            <a:ext cx="7879556" cy="1035844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B226FD4-CFB0-4003-B338-859281CF3D78}"/>
              </a:ext>
            </a:extLst>
          </p:cNvPr>
          <p:cNvSpPr/>
          <p:nvPr/>
        </p:nvSpPr>
        <p:spPr>
          <a:xfrm>
            <a:off x="645309" y="4161958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1ED175E-389F-4069-8697-033FA6858D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16" y="2194073"/>
            <a:ext cx="1791713" cy="1828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0DABDDE-CF00-41D1-818A-41EBD9684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97" y="2198894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F08DB8-0230-41C8-9CCD-258774075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63" y="2198894"/>
            <a:ext cx="1828800" cy="18288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C2B374F-B805-49AF-BB11-764A37078E2B}"/>
              </a:ext>
            </a:extLst>
          </p:cNvPr>
          <p:cNvSpPr/>
          <p:nvPr/>
        </p:nvSpPr>
        <p:spPr>
          <a:xfrm>
            <a:off x="2876117" y="1925567"/>
            <a:ext cx="179171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e-phonon interaction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1888CE-3AD2-463E-B301-752AD7F60082}"/>
              </a:ext>
            </a:extLst>
          </p:cNvPr>
          <p:cNvSpPr/>
          <p:nvPr/>
        </p:nvSpPr>
        <p:spPr>
          <a:xfrm>
            <a:off x="4735263" y="1925566"/>
            <a:ext cx="182880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mbria" panose="02040503050406030204" pitchFamily="18" charset="0"/>
                <a:ea typeface="Cambria" panose="02040503050406030204" pitchFamily="18" charset="0"/>
              </a:rPr>
              <a:t>Single image configuration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053CEE4-9B2F-4A46-97C3-36E64F8DA44E}"/>
              </a:ext>
            </a:extLst>
          </p:cNvPr>
          <p:cNvSpPr/>
          <p:nvPr/>
        </p:nvSpPr>
        <p:spPr>
          <a:xfrm>
            <a:off x="6631497" y="1925566"/>
            <a:ext cx="182880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mbria" panose="02040503050406030204" pitchFamily="18" charset="0"/>
                <a:ea typeface="Cambria" panose="02040503050406030204" pitchFamily="18" charset="0"/>
              </a:rPr>
              <a:t>average image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69380A-4E86-4263-A994-86EBED8B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0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Specimen specific simulation settings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57940"/>
          </a:xfrm>
        </p:spPr>
        <p:txBody>
          <a:bodyPr/>
          <a:lstStyle/>
          <a:p>
            <a:r>
              <a:rPr lang="en-GB" dirty="0"/>
              <a:t>For speed, we still work with simulation type “EWRS”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13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Exercise</a:t>
            </a:r>
            <a:r>
              <a:rPr lang="nl-BE" dirty="0"/>
              <a:t> 8: Adding vacuum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1139" y="1557016"/>
            <a:ext cx="3957836" cy="79186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Without recentering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57059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1557016"/>
            <a:ext cx="3959225" cy="79186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With recentering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55869"/>
            <a:ext cx="2969419" cy="2969419"/>
          </a:xfr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2D9094F3-6E38-4A36-96A2-CC3A122D3A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27" t="9926" b="69301"/>
          <a:stretch/>
        </p:blipFill>
        <p:spPr>
          <a:xfrm>
            <a:off x="3536156" y="2455869"/>
            <a:ext cx="466429" cy="18375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E04D7AF-3B32-4613-954E-40076394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32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 9: Rotation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Rotation of crystal does not change zone axis orientation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Rotation of </a:t>
            </a:r>
            <a:r>
              <a:rPr lang="nl-BE" b="1" dirty="0"/>
              <a:t>nano</a:t>
            </a:r>
            <a:r>
              <a:rPr lang="nl-BE" dirty="0"/>
              <a:t>crystal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1256"/>
            <a:ext cx="2968229" cy="2968229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670" y="2430066"/>
            <a:ext cx="2969419" cy="2969419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27AB81E-DFD3-432C-9470-93464C57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00D763C1-E3D2-4BAC-AC2A-7CA76366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503">
            <a:off x="538411" y="1876220"/>
            <a:ext cx="2432777" cy="3692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 10: Crystal by thickness</a:t>
            </a:r>
            <a:endParaRPr lang="en-US" dirty="0"/>
          </a:p>
        </p:txBody>
      </p:sp>
      <p:pic>
        <p:nvPicPr>
          <p:cNvPr id="7" name="exercise_3">
            <a:hlinkClick r:id="" action="ppaction://media"/>
            <a:extLst>
              <a:ext uri="{FF2B5EF4-FFF2-40B4-BE49-F238E27FC236}">
                <a16:creationId xmlns:a16="http://schemas.microsoft.com/office/drawing/2014/main" id="{7C2FB587-238C-4DC4-8503-130E6A486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646" t="3928" r="27166" b="10886"/>
          <a:stretch/>
        </p:blipFill>
        <p:spPr>
          <a:xfrm>
            <a:off x="3825082" y="1597338"/>
            <a:ext cx="3768725" cy="3932735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D64FAB3-620C-4EAB-B4F2-8AA79CF50D5D}"/>
              </a:ext>
            </a:extLst>
          </p:cNvPr>
          <p:cNvGrpSpPr/>
          <p:nvPr/>
        </p:nvGrpSpPr>
        <p:grpSpPr>
          <a:xfrm>
            <a:off x="1041307" y="1960296"/>
            <a:ext cx="1462372" cy="3357156"/>
            <a:chOff x="1388408" y="1331027"/>
            <a:chExt cx="1949829" cy="447620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9222D8F-23FA-4425-9B36-69F4A5F73AD7}"/>
                </a:ext>
              </a:extLst>
            </p:cNvPr>
            <p:cNvGrpSpPr/>
            <p:nvPr/>
          </p:nvGrpSpPr>
          <p:grpSpPr>
            <a:xfrm>
              <a:off x="1452148" y="1331027"/>
              <a:ext cx="1886089" cy="560525"/>
              <a:chOff x="1452148" y="1331027"/>
              <a:chExt cx="1886089" cy="560525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C4453F4-CFC8-4C46-BEB9-185809E3B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8C2E17C-2022-4FE4-8198-B23AF3E849BA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868BE27-096F-41FA-AF87-9F7D86BDB824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0E5E1AFF-1249-4D3F-8624-29ED390C37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7F8A3593-86C6-423C-AC50-FEB30A5A52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BF53FA5-65F1-48A2-91A6-5EFCA1E07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7F2D8C8-2AFC-42E9-AF62-1379C4072656}"/>
                </a:ext>
              </a:extLst>
            </p:cNvPr>
            <p:cNvGrpSpPr/>
            <p:nvPr/>
          </p:nvGrpSpPr>
          <p:grpSpPr>
            <a:xfrm>
              <a:off x="1442347" y="2144032"/>
              <a:ext cx="1886089" cy="560525"/>
              <a:chOff x="1452148" y="1331027"/>
              <a:chExt cx="1886089" cy="560525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07F6E84-7FBD-44FA-BADB-94F55C677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72C87A1-1995-457F-B36B-04A88A34CFF6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A57E7D99-AA65-4DE3-A3D6-CFAF70A0E225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449EA117-18BB-4BBA-A542-779B935238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7620B114-5677-4801-B487-EEEFD103A9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921E88D-8904-478A-8484-C8BD04AF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3FA74B2-5F1D-4D8B-B5CE-E9813EA33CD7}"/>
                </a:ext>
              </a:extLst>
            </p:cNvPr>
            <p:cNvGrpSpPr/>
            <p:nvPr/>
          </p:nvGrpSpPr>
          <p:grpSpPr>
            <a:xfrm>
              <a:off x="1432546" y="2912107"/>
              <a:ext cx="1886089" cy="560525"/>
              <a:chOff x="1452148" y="1331027"/>
              <a:chExt cx="1886089" cy="560525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03AC0D4-7FC1-402B-9820-5B0CE4A9B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18A08E-14AE-4A26-A27D-A34CD969EFB6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6834C09E-ACF8-413C-A0CE-E44EACA004AA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37D8FC29-C1FF-4168-A48A-84F787ACB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07F7789-F9D7-4DEF-A42F-5CA2908FE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4EC88A6B-A25B-40D0-BAE2-1DF95CCE5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735D705-CD5A-4296-BE07-A280820A669E}"/>
                </a:ext>
              </a:extLst>
            </p:cNvPr>
            <p:cNvGrpSpPr/>
            <p:nvPr/>
          </p:nvGrpSpPr>
          <p:grpSpPr>
            <a:xfrm>
              <a:off x="1398209" y="3693612"/>
              <a:ext cx="1886089" cy="560525"/>
              <a:chOff x="1452148" y="1331027"/>
              <a:chExt cx="1886089" cy="560525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F3AB7C7-7EAD-43FA-907A-D0A65750F4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AE620E1-244F-45F4-89F8-031DA38886AB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4947580D-6ECD-4511-AEDC-756FA5619548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24258A1A-6209-4BDE-A9B5-8A0AC4F967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0BF5A45F-9BF2-4D46-82ED-7A8264604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0AA152B-208D-43B2-8704-B7B5AE120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CC42155-0F1B-431F-895B-C1695FFE51DF}"/>
                </a:ext>
              </a:extLst>
            </p:cNvPr>
            <p:cNvGrpSpPr/>
            <p:nvPr/>
          </p:nvGrpSpPr>
          <p:grpSpPr>
            <a:xfrm>
              <a:off x="1398209" y="4485201"/>
              <a:ext cx="1886089" cy="560525"/>
              <a:chOff x="1452148" y="1331027"/>
              <a:chExt cx="1886089" cy="56052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95BBAC9-0E35-4019-AAC9-4B0E681E2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01A23D2-FD37-45F4-8C60-0E3065888258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C5E6AC4D-2C74-4859-A4DF-6227EE7B31D4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BD06E41-4FD2-4767-A04A-715B6DC62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0203F387-8380-4AED-A8C5-5763BC9C9B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D4B23CFA-A6CA-49AE-8CBE-695AE86A1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26D8B2A-08F3-4CCB-BAF1-833DA7872AA0}"/>
                </a:ext>
              </a:extLst>
            </p:cNvPr>
            <p:cNvGrpSpPr/>
            <p:nvPr/>
          </p:nvGrpSpPr>
          <p:grpSpPr>
            <a:xfrm>
              <a:off x="1388408" y="5246710"/>
              <a:ext cx="1886089" cy="560525"/>
              <a:chOff x="1452148" y="1331027"/>
              <a:chExt cx="1886089" cy="560525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9380CC7-91C8-46D9-B239-F9364C10B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C329B66-18A4-4649-BD75-73EF462F0B84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1FE883F-4B34-42F3-9F42-043159A59870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2BE6359-01E5-4F7E-A2F0-862BEBC5AA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B268D535-4526-4F70-88B2-3821D4F0B9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E62EA8D-798A-4D9F-B1F4-A4D5CDC2C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6EC1461-939D-45E3-AA9E-52BAB98B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11: Defocus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1925061"/>
            <a:ext cx="2629572" cy="608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Zero defocus at last atom</a:t>
            </a:r>
            <a:endParaRPr lang="en-US" sz="15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570"/>
            <a:ext cx="2632835" cy="263283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6652" y="1925060"/>
            <a:ext cx="2630495" cy="608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Zero defocus at first atom</a:t>
            </a:r>
            <a:endParaRPr lang="en-US" sz="1500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51" y="2564065"/>
            <a:ext cx="2633891" cy="2633891"/>
          </a:xfr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5BA2606-BC9F-4AA2-963C-533CB45A75A3}"/>
              </a:ext>
            </a:extLst>
          </p:cNvPr>
          <p:cNvSpPr txBox="1">
            <a:spLocks/>
          </p:cNvSpPr>
          <p:nvPr/>
        </p:nvSpPr>
        <p:spPr>
          <a:xfrm>
            <a:off x="5894806" y="1925060"/>
            <a:ext cx="2615739" cy="608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Zero defocus at middle of specimen</a:t>
            </a:r>
            <a:endParaRPr lang="en-US" sz="150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6EDCF33D-442D-48E8-BFE9-AD25D3541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54" y="2564065"/>
            <a:ext cx="2633891" cy="2633891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235E01F0-C5A7-4758-8A5C-2A9E05B0BE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6" t="74946"/>
          <a:stretch/>
        </p:blipFill>
        <p:spPr>
          <a:xfrm>
            <a:off x="2042329" y="4066795"/>
            <a:ext cx="1130060" cy="11300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13">
            <a:extLst>
              <a:ext uri="{FF2B5EF4-FFF2-40B4-BE49-F238E27FC236}">
                <a16:creationId xmlns:a16="http://schemas.microsoft.com/office/drawing/2014/main" id="{3F10EE25-A0C8-45E6-9B8E-6D3C66126C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6" t="74956"/>
          <a:stretch/>
        </p:blipFill>
        <p:spPr>
          <a:xfrm>
            <a:off x="4720483" y="4067346"/>
            <a:ext cx="1130060" cy="11300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9B7D89D-B86B-403B-91E6-276785336A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6" t="74936"/>
          <a:stretch/>
        </p:blipFill>
        <p:spPr>
          <a:xfrm>
            <a:off x="7397692" y="4066400"/>
            <a:ext cx="1131005" cy="11310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50FC6C-951E-4A9A-B63D-22A2BA0C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3" y="1136165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Exercise 12: Potential slicing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604444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717312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C1B57-4FBA-4693-B0D0-529693463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5538" b="7500"/>
          <a:stretch/>
        </p:blipFill>
        <p:spPr>
          <a:xfrm>
            <a:off x="2924175" y="1821810"/>
            <a:ext cx="1883149" cy="27826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19D1D4D-7D10-4CA1-A922-F90EA58230EF}"/>
              </a:ext>
            </a:extLst>
          </p:cNvPr>
          <p:cNvGrpSpPr/>
          <p:nvPr/>
        </p:nvGrpSpPr>
        <p:grpSpPr>
          <a:xfrm>
            <a:off x="669281" y="1989996"/>
            <a:ext cx="1955893" cy="2475300"/>
            <a:chOff x="907806" y="1564061"/>
            <a:chExt cx="2607857" cy="3300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0BE65A-AA17-4C2F-908D-91F45AA78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806" y="1564061"/>
              <a:ext cx="2607857" cy="33004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D7A576C-C68A-4309-A0F5-8358752AEFC6}"/>
                </a:ext>
              </a:extLst>
            </p:cNvPr>
            <p:cNvSpPr/>
            <p:nvPr/>
          </p:nvSpPr>
          <p:spPr>
            <a:xfrm>
              <a:off x="907806" y="3917575"/>
              <a:ext cx="2546507" cy="286871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0300F59-B3C9-4A94-93FA-7E5F7DFCE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8" y="4981626"/>
            <a:ext cx="3664744" cy="264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5D1AA7-86E4-40F0-8070-70453FF67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0" y="1989996"/>
            <a:ext cx="1909880" cy="24908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80D26-5AFD-49A5-A378-0BB82B87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08" r="35024" b="7500"/>
          <a:stretch/>
        </p:blipFill>
        <p:spPr>
          <a:xfrm>
            <a:off x="4733365" y="1821810"/>
            <a:ext cx="1741394" cy="2782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390DE5-CEFA-4C54-B3CC-58102E67D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976" r="3156" b="7500"/>
          <a:stretch/>
        </p:blipFill>
        <p:spPr>
          <a:xfrm>
            <a:off x="6474760" y="1821810"/>
            <a:ext cx="1741394" cy="2782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326452-5946-4990-BDFC-3A7BD11B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0577"/>
          <a:stretch/>
        </p:blipFill>
        <p:spPr>
          <a:xfrm>
            <a:off x="2924176" y="4546601"/>
            <a:ext cx="5464421" cy="283457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7C15675-BE87-4533-B1C6-95414EC3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9" y="2651885"/>
            <a:ext cx="2745372" cy="274537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Exercise 12: Potential slicing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78618" y="1916832"/>
            <a:ext cx="2728120" cy="686068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Slicing by dz</a:t>
            </a:r>
            <a:br>
              <a:rPr lang="nl-BE" dirty="0"/>
            </a:br>
            <a:r>
              <a:rPr lang="nl-BE" dirty="0"/>
              <a:t>slice thickness 2Å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184632" y="1916832"/>
            <a:ext cx="2745509" cy="68617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Slicing by dz</a:t>
            </a:r>
            <a:br>
              <a:rPr lang="nl-BE" dirty="0"/>
            </a:br>
            <a:r>
              <a:rPr lang="nl-BE" dirty="0"/>
              <a:t>slice thickness 20Å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1" y="2651290"/>
            <a:ext cx="2746473" cy="2746473"/>
          </a:xfr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4" t="64353" r="14702" b="13813"/>
          <a:stretch/>
        </p:blipFill>
        <p:spPr>
          <a:xfrm>
            <a:off x="2028541" y="4298453"/>
            <a:ext cx="1098803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6" t="67985" r="12938" b="13827"/>
          <a:stretch/>
        </p:blipFill>
        <p:spPr>
          <a:xfrm>
            <a:off x="4722419" y="4298363"/>
            <a:ext cx="1208684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23E8CBD2-4BFC-4BD2-8167-08721DE02C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92" y="2651290"/>
            <a:ext cx="2745371" cy="2745371"/>
          </a:xfrm>
          <a:prstGeom prst="rect">
            <a:avLst/>
          </a:prstGeo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75A81BC8-754F-420C-81D1-BA4B256731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5" t="67216" r="14711" b="12770"/>
          <a:stretch/>
        </p:blipFill>
        <p:spPr>
          <a:xfrm>
            <a:off x="7634698" y="4296853"/>
            <a:ext cx="1098804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9166327-13DB-459F-8D76-EDC7B69CA886}"/>
              </a:ext>
            </a:extLst>
          </p:cNvPr>
          <p:cNvSpPr txBox="1">
            <a:spLocks/>
          </p:cNvSpPr>
          <p:nvPr/>
        </p:nvSpPr>
        <p:spPr>
          <a:xfrm>
            <a:off x="6008035" y="1916721"/>
            <a:ext cx="2745509" cy="68617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Slicing by planes</a:t>
            </a:r>
            <a:endParaRPr lang="en-US" sz="18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F985A23-49B2-4348-8A8A-FFDFCDE4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30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13: Sampling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N</a:t>
            </a:r>
            <a:r>
              <a:rPr lang="nl-BE" baseline="-25000" dirty="0"/>
              <a:t>x</a:t>
            </a:r>
            <a:r>
              <a:rPr lang="nl-BE" dirty="0"/>
              <a:t> = N</a:t>
            </a:r>
            <a:r>
              <a:rPr lang="nl-BE" baseline="-25000" dirty="0"/>
              <a:t>y</a:t>
            </a:r>
            <a:r>
              <a:rPr lang="nl-BE" dirty="0"/>
              <a:t> = 128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N</a:t>
            </a:r>
            <a:r>
              <a:rPr lang="nl-BE" baseline="-25000" dirty="0"/>
              <a:t>x</a:t>
            </a:r>
            <a:r>
              <a:rPr lang="nl-BE" dirty="0"/>
              <a:t> = N</a:t>
            </a:r>
            <a:r>
              <a:rPr lang="nl-BE" baseline="-25000" dirty="0"/>
              <a:t>y</a:t>
            </a:r>
            <a:r>
              <a:rPr lang="nl-BE" dirty="0"/>
              <a:t> = 1024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21" y="2408265"/>
            <a:ext cx="2969419" cy="2969419"/>
          </a:xfrm>
        </p:spPr>
      </p:pic>
      <p:pic>
        <p:nvPicPr>
          <p:cNvPr id="21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17952" y="2408265"/>
            <a:ext cx="2968229" cy="29649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832" y="3864422"/>
            <a:ext cx="1684349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98" y="3868922"/>
            <a:ext cx="1688241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959C7E5-33CE-41BA-BA1A-5E647A46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6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88E4-7283-B247-B8FC-A906CA4C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electron microscopy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09CE4-F0DA-A44F-A747-778CBC452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Schrodinger equation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Relativistic mass and wavelength correction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/>
                  <a:t>In vacuum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specimen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09CE4-F0DA-A44F-A747-778CBC452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71962-EF8F-8947-BE62-302D270B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</a:t>
            </a:fld>
            <a:endParaRPr lang="nl-NL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EE56673-AF1C-234D-9ACA-4AE831E1C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89117"/>
            <a:ext cx="2514600" cy="76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669A8-1AEC-E24B-B409-82555961FF94}"/>
              </a:ext>
            </a:extLst>
          </p:cNvPr>
          <p:cNvGrpSpPr/>
          <p:nvPr/>
        </p:nvGrpSpPr>
        <p:grpSpPr>
          <a:xfrm>
            <a:off x="457200" y="5689574"/>
            <a:ext cx="3154391" cy="711200"/>
            <a:chOff x="430705" y="4272685"/>
            <a:chExt cx="3154391" cy="711200"/>
          </a:xfrm>
        </p:grpSpPr>
        <p:pic>
          <p:nvPicPr>
            <p:cNvPr id="8" name="Picture 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B1F472-E95A-5D41-B7B5-1CA6A300E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05" y="4272685"/>
              <a:ext cx="2565400" cy="7112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E1F2F4-62C6-F143-9DF6-BB001DC95EF8}"/>
                </a:ext>
              </a:extLst>
            </p:cNvPr>
            <p:cNvCxnSpPr>
              <a:cxnSpLocks/>
            </p:cNvCxnSpPr>
            <p:nvPr/>
          </p:nvCxnSpPr>
          <p:spPr>
            <a:xfrm>
              <a:off x="3054152" y="4626401"/>
              <a:ext cx="5309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AFB3596A-BF0D-504C-B7BC-322236682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9" y="1580010"/>
            <a:ext cx="3035300" cy="622300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E7448F52-D131-0743-B341-3699CFAB6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38" y="1533765"/>
            <a:ext cx="2565400" cy="71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A28E9F-2216-2348-9184-78707F95A2EF}"/>
              </a:ext>
            </a:extLst>
          </p:cNvPr>
          <p:cNvSpPr txBox="1"/>
          <p:nvPr/>
        </p:nvSpPr>
        <p:spPr>
          <a:xfrm>
            <a:off x="539552" y="2197313"/>
            <a:ext cx="18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Time-dependent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260504-EF14-B147-9026-433D3BC949BE}"/>
              </a:ext>
            </a:extLst>
          </p:cNvPr>
          <p:cNvSpPr txBox="1"/>
          <p:nvPr/>
        </p:nvSpPr>
        <p:spPr>
          <a:xfrm>
            <a:off x="5235431" y="2197313"/>
            <a:ext cx="19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Time-independent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99DBD38-59CC-5846-9E08-93CFC293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000200"/>
            <a:ext cx="3035300" cy="965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48DCD2F-3739-234D-BFCB-4EA24409B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31" y="5829094"/>
            <a:ext cx="1333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26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imaging modes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57940"/>
          </a:xfrm>
        </p:spPr>
        <p:txBody>
          <a:bodyPr/>
          <a:lstStyle/>
          <a:p>
            <a:r>
              <a:rPr lang="en-GB" dirty="0"/>
              <a:t>Only a limited introduction, due to calculation time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122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944725"/>
            <a:ext cx="8443913" cy="702079"/>
          </a:xfrm>
        </p:spPr>
        <p:txBody>
          <a:bodyPr>
            <a:noAutofit/>
          </a:bodyPr>
          <a:lstStyle/>
          <a:p>
            <a:pPr algn="ctr"/>
            <a:r>
              <a:rPr lang="en-GB" sz="2250" dirty="0"/>
              <a:t>Exercise 14: High resolution transmission electron microscopy</a:t>
            </a:r>
            <a:endParaRPr lang="en-US" sz="2250" dirty="0"/>
          </a:p>
        </p:txBody>
      </p:sp>
      <p:pic>
        <p:nvPicPr>
          <p:cNvPr id="3" name="exercise_8">
            <a:hlinkClick r:id="" action="ppaction://media"/>
            <a:extLst>
              <a:ext uri="{FF2B5EF4-FFF2-40B4-BE49-F238E27FC236}">
                <a16:creationId xmlns:a16="http://schemas.microsoft.com/office/drawing/2014/main" id="{96FBB508-7707-4A7C-929A-C157B8BEC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494" t="2772" r="26927" b="9549"/>
          <a:stretch/>
        </p:blipFill>
        <p:spPr>
          <a:xfrm>
            <a:off x="2343149" y="1485900"/>
            <a:ext cx="3993357" cy="4249811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620D1D-C7D5-4552-BF9C-8185E39A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72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15a: Diffraction spots</a:t>
            </a:r>
          </a:p>
        </p:txBody>
      </p:sp>
      <p:pic>
        <p:nvPicPr>
          <p:cNvPr id="9" name="exercise_9">
            <a:hlinkClick r:id="" action="ppaction://media"/>
            <a:extLst>
              <a:ext uri="{FF2B5EF4-FFF2-40B4-BE49-F238E27FC236}">
                <a16:creationId xmlns:a16="http://schemas.microsoft.com/office/drawing/2014/main" id="{6EF4BDF7-7CCE-4CCA-A45A-A55F6997C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287" t="2168" r="26588" b="9145"/>
          <a:stretch/>
        </p:blipFill>
        <p:spPr>
          <a:xfrm>
            <a:off x="2673927" y="1472046"/>
            <a:ext cx="3943351" cy="41910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90ED57F-BCD7-4287-8E14-9A6AEE3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2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15b: Kikuchi lines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90ED57F-BCD7-4287-8E14-9A6AEE3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63</a:t>
            </a:fld>
            <a:endParaRPr lang="en-GB"/>
          </a:p>
        </p:txBody>
      </p:sp>
      <p:pic>
        <p:nvPicPr>
          <p:cNvPr id="4" name="exercise_15">
            <a:hlinkClick r:id="" action="ppaction://media"/>
            <a:extLst>
              <a:ext uri="{FF2B5EF4-FFF2-40B4-BE49-F238E27FC236}">
                <a16:creationId xmlns:a16="http://schemas.microsoft.com/office/drawing/2014/main" id="{ADAC3D75-5A63-4F5E-A5D8-7EAFBA5B2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985" t="1640" r="27424" b="9941"/>
          <a:stretch/>
        </p:blipFill>
        <p:spPr>
          <a:xfrm>
            <a:off x="2670464" y="1646804"/>
            <a:ext cx="3803073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16: 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5 scan points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20 scan points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7927" y="2535811"/>
            <a:ext cx="2968229" cy="2770621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28" y="2523119"/>
            <a:ext cx="2969419" cy="2783313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94D145-2733-4454-9FC6-155539F8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16: 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10 scan points, detector 1</a:t>
            </a:r>
          </a:p>
          <a:p>
            <a:pPr algn="ctr"/>
            <a:r>
              <a:rPr lang="nl-BE" dirty="0"/>
              <a:t>40-100 mrad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4356" y="2522042"/>
            <a:ext cx="2968229" cy="278633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10 scan points, detector 20-20 mrad</a:t>
            </a:r>
            <a:endParaRPr lang="en-US" dirty="0"/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38250" y="2521178"/>
            <a:ext cx="2969419" cy="2787195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E4A421-B7B9-4D21-B84B-B79BE11A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4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5A48-E732-5844-BBFD-58D093ED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  <a:r>
              <a:rPr lang="en-US" altLang="zh-CN" dirty="0"/>
              <a:t>6</a:t>
            </a:r>
            <a:r>
              <a:rPr lang="en-GB" dirty="0"/>
              <a:t>: </a:t>
            </a:r>
            <a:r>
              <a:rPr lang="en-US" altLang="zh-CN" dirty="0"/>
              <a:t>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FD156-989D-6C43-B6BD-43F5CD5F4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F304E-FF01-B742-9793-F47D716FDB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Probe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Debye-Waller 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Tiling and up-sampling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93F8C-04C2-CE47-86FD-1E347C661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D89B7-1C1F-0448-84F7-485E030ED6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060848"/>
            <a:ext cx="3959225" cy="40319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Au at room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Acceleration</a:t>
            </a:r>
            <a:r>
              <a:rPr lang="zh-CN" altLang="en-US" sz="2000" dirty="0"/>
              <a:t> </a:t>
            </a:r>
            <a:r>
              <a:rPr lang="en-US" altLang="zh-CN" sz="2000" dirty="0"/>
              <a:t>voltage:</a:t>
            </a:r>
            <a:r>
              <a:rPr lang="zh-CN" altLang="en-US" sz="2000" dirty="0"/>
              <a:t> </a:t>
            </a:r>
            <a:r>
              <a:rPr lang="en-US" altLang="zh-CN" sz="2000" dirty="0"/>
              <a:t>300</a:t>
            </a:r>
            <a:r>
              <a:rPr lang="zh-CN" altLang="en-US" sz="2000" dirty="0"/>
              <a:t> </a:t>
            </a:r>
            <a:r>
              <a:rPr lang="en-US" altLang="zh-CN" sz="2000" dirty="0"/>
              <a:t>KV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Cs: 1um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Defocus: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Convergence</a:t>
            </a:r>
            <a:r>
              <a:rPr lang="zh-CN" altLang="en-US" sz="2000" dirty="0"/>
              <a:t> </a:t>
            </a:r>
            <a:r>
              <a:rPr lang="en-US" altLang="zh-CN" sz="2000" dirty="0"/>
              <a:t>angle:</a:t>
            </a:r>
            <a:r>
              <a:rPr lang="zh-CN" altLang="en-US" sz="2000" dirty="0"/>
              <a:t> </a:t>
            </a:r>
            <a:r>
              <a:rPr lang="en-US" altLang="zh-CN" sz="2000" dirty="0"/>
              <a:t>18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mrad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BF inner: 0 </a:t>
            </a:r>
            <a:r>
              <a:rPr lang="en-US" altLang="zh-CN" sz="2000" dirty="0" err="1"/>
              <a:t>mrad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BF outer: 20 </a:t>
            </a:r>
            <a:r>
              <a:rPr lang="en-US" altLang="zh-CN" sz="2000" dirty="0" err="1"/>
              <a:t>mrad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ADF inner: 50 </a:t>
            </a:r>
            <a:r>
              <a:rPr lang="en-US" altLang="zh-CN" sz="2000" dirty="0" err="1"/>
              <a:t>mrad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ADF outer: 200 </a:t>
            </a:r>
            <a:r>
              <a:rPr lang="en-US" altLang="zh-CN" sz="2000" dirty="0" err="1"/>
              <a:t>mrad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Output 3x3 super lattice in 512x512 pixels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4129B-49E3-694B-874F-0736B541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66</a:t>
            </a:fld>
            <a:endParaRPr lang="nl-NL"/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CD02E54-A20F-6943-A837-D36DDB948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90" y="3232150"/>
            <a:ext cx="2578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709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17: EFTEM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Sr, energy edge 1940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06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O, energy edge 532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30066"/>
            <a:ext cx="2969419" cy="2969419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66B172-79E9-4E1D-9706-B4A9CA8C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8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2B26-CFA6-BA48-84FB-57A5AF43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  <a:r>
              <a:rPr lang="en-US" altLang="zh-CN" dirty="0"/>
              <a:t>8</a:t>
            </a:r>
            <a:r>
              <a:rPr lang="en-GB" dirty="0"/>
              <a:t>: </a:t>
            </a:r>
            <a:r>
              <a:rPr lang="en-US" altLang="zh-CN" dirty="0"/>
              <a:t>4D-STEM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45C2-CBD6-0F4A-AC66-E5576E48B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2C01D-2557-F447-9ED8-2E36FD43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68</a:t>
            </a:fld>
            <a:endParaRPr lang="nl-NL"/>
          </a:p>
        </p:txBody>
      </p:sp>
      <p:pic>
        <p:nvPicPr>
          <p:cNvPr id="5" name="y2mate.com - 4d_stem_operating_principle_tV4hCOZm41Y_360p">
            <a:hlinkClick r:id="" action="ppaction://media"/>
            <a:extLst>
              <a:ext uri="{FF2B5EF4-FFF2-40B4-BE49-F238E27FC236}">
                <a16:creationId xmlns:a16="http://schemas.microsoft.com/office/drawing/2014/main" id="{3079CB8B-1FBF-0F46-A136-0CC66B3984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928" y="1610047"/>
            <a:ext cx="8176143" cy="45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5A48-E732-5844-BBFD-58D093ED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  <a:r>
              <a:rPr lang="en-US" altLang="zh-CN" dirty="0"/>
              <a:t>8</a:t>
            </a:r>
            <a:r>
              <a:rPr lang="en-GB" dirty="0"/>
              <a:t>: </a:t>
            </a:r>
            <a:r>
              <a:rPr lang="en-US" altLang="zh-CN" dirty="0"/>
              <a:t>4D-STEM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FD156-989D-6C43-B6BD-43F5CD5F4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F304E-FF01-B742-9793-F47D716FDB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mode:</a:t>
            </a:r>
            <a:r>
              <a:rPr lang="zh-CN" altLang="en-US" dirty="0"/>
              <a:t> </a:t>
            </a:r>
            <a:r>
              <a:rPr lang="en-US" altLang="zh-CN" dirty="0"/>
              <a:t>CBED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Probe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Debye-Waller 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Data structure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93F8C-04C2-CE47-86FD-1E347C661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D89B7-1C1F-0448-84F7-485E030ED64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Graphene at room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Pixelated</a:t>
            </a:r>
            <a:r>
              <a:rPr lang="zh-CN" altLang="en-US" dirty="0"/>
              <a:t> </a:t>
            </a:r>
            <a:r>
              <a:rPr lang="en-US" altLang="zh-CN" dirty="0"/>
              <a:t>detector:</a:t>
            </a:r>
            <a:r>
              <a:rPr lang="zh-CN" altLang="en-US" dirty="0"/>
              <a:t> </a:t>
            </a:r>
            <a:r>
              <a:rPr lang="en-US" altLang="zh-CN" dirty="0"/>
              <a:t>64x64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Acceleration</a:t>
            </a:r>
            <a:r>
              <a:rPr lang="zh-CN" altLang="en-US" dirty="0"/>
              <a:t> </a:t>
            </a:r>
            <a:r>
              <a:rPr lang="en-US" altLang="zh-CN" dirty="0"/>
              <a:t>voltage:</a:t>
            </a:r>
            <a:r>
              <a:rPr lang="zh-CN" altLang="en-US" dirty="0"/>
              <a:t> </a:t>
            </a:r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KV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angle:</a:t>
            </a:r>
            <a:r>
              <a:rPr lang="zh-CN" altLang="en-US" dirty="0"/>
              <a:t> </a:t>
            </a:r>
            <a:r>
              <a:rPr lang="en-US" altLang="zh-CN" dirty="0"/>
              <a:t>21</a:t>
            </a:r>
            <a:r>
              <a:rPr lang="zh-CN" altLang="en-US" dirty="0"/>
              <a:t> </a:t>
            </a:r>
            <a:r>
              <a:rPr lang="en-US" altLang="zh-CN" dirty="0" err="1"/>
              <a:t>mrad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CBED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radius: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/>
              <a:t>0</a:t>
            </a:r>
            <a:r>
              <a:rPr lang="zh-CN" altLang="en-US" dirty="0"/>
              <a:t> </a:t>
            </a:r>
            <a:r>
              <a:rPr lang="en-US" altLang="zh-CN" dirty="0"/>
              <a:t>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Probe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size: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Dose: 10</a:t>
            </a:r>
            <a:r>
              <a:rPr lang="en-US" baseline="30000" dirty="0"/>
              <a:t>5</a:t>
            </a:r>
            <a:r>
              <a:rPr lang="en-US" dirty="0"/>
              <a:t> e</a:t>
            </a:r>
            <a:r>
              <a:rPr lang="en-US" baseline="30000" dirty="0"/>
              <a:t>-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4129B-49E3-694B-874F-0736B541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94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E50C-6C28-F747-8FBC-5A1ABB0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6094-4AD3-7747-95A3-52C84881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Schrodinger equation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Wave function vary slow in z</a:t>
            </a:r>
          </a:p>
          <a:p>
            <a:endParaRPr lang="en-US" dirty="0"/>
          </a:p>
          <a:p>
            <a:r>
              <a:rPr lang="en-US" dirty="0"/>
              <a:t>Incident kinetic energy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D6DA9-3D03-3046-9122-AFF66334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7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C2249-7EB1-2E4D-B376-13BE2911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4" y="3089202"/>
            <a:ext cx="3009900" cy="3683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BE34672-F58F-0D4B-8AD4-1E2D2F72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4" y="4018179"/>
            <a:ext cx="1041400" cy="6350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CBB4CA63-6BBF-8947-A085-5C5DFAE71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9" y="4839206"/>
            <a:ext cx="3924300" cy="74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3243FC-45D6-7A45-B9A0-6A74B84C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792321"/>
            <a:ext cx="4178300" cy="762000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E44F110A-9521-CF43-B291-2F87D0AE8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1" y="5525440"/>
            <a:ext cx="5003800" cy="132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583D3-93FE-3541-A859-36BE2ACDC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6792" y="4772026"/>
            <a:ext cx="16891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66131-4A95-E044-8BBE-B6E79255CE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92" y="5588506"/>
            <a:ext cx="3479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8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5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/>
        </p:blipFill>
        <p:spPr/>
      </p:pic>
      <p:pic>
        <p:nvPicPr>
          <p:cNvPr id="28" name="Afbeelding 27" descr="logo_UA_U_wi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33" r="-1"/>
          <a:stretch/>
        </p:blipFill>
        <p:spPr>
          <a:xfrm>
            <a:off x="3564754" y="1475186"/>
            <a:ext cx="2014493" cy="1352543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20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911D-9262-1E43-AFE7-B69EC654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73" y="182179"/>
            <a:ext cx="7331724" cy="936105"/>
          </a:xfrm>
        </p:spPr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4740-19A3-5F43-A78B-32D338EE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73" y="1124744"/>
            <a:ext cx="7331724" cy="4895850"/>
          </a:xfrm>
        </p:spPr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9F5CB-6F39-EF44-BBE8-9C50725A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24" y="6602881"/>
            <a:ext cx="419596" cy="257295"/>
          </a:xfrm>
        </p:spPr>
        <p:txBody>
          <a:bodyPr/>
          <a:lstStyle/>
          <a:p>
            <a:fld id="{3B032377-C103-4EFE-98C1-80A6E5A7472A}" type="slidenum">
              <a:rPr lang="nl-NL" smtClean="0"/>
              <a:t>8</a:t>
            </a:fld>
            <a:endParaRPr lang="nl-NL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BCE323D6-67B0-E44D-8E78-88CAD1AA0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" y="1680531"/>
            <a:ext cx="1870364" cy="103909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64B1A9-0FD0-B64C-9058-50FA4E07DA1A}"/>
              </a:ext>
            </a:extLst>
          </p:cNvPr>
          <p:cNvSpPr/>
          <p:nvPr/>
        </p:nvSpPr>
        <p:spPr>
          <a:xfrm>
            <a:off x="628493" y="2060624"/>
            <a:ext cx="851004" cy="43204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979EA7-B436-104E-A529-1AF137472A89}"/>
              </a:ext>
            </a:extLst>
          </p:cNvPr>
          <p:cNvSpPr/>
          <p:nvPr/>
        </p:nvSpPr>
        <p:spPr>
          <a:xfrm>
            <a:off x="638313" y="2492672"/>
            <a:ext cx="1047389" cy="278904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6AB9B4-1BE9-6F4F-8145-9D6B25521B43}"/>
              </a:ext>
            </a:extLst>
          </p:cNvPr>
          <p:cNvGrpSpPr/>
          <p:nvPr/>
        </p:nvGrpSpPr>
        <p:grpSpPr>
          <a:xfrm>
            <a:off x="-7392" y="3029165"/>
            <a:ext cx="3925455" cy="1407433"/>
            <a:chOff x="2950608" y="1757462"/>
            <a:chExt cx="4318000" cy="14074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ABB17F-0BA3-674E-B275-C20302BDFCA1}"/>
                </a:ext>
              </a:extLst>
            </p:cNvPr>
            <p:cNvSpPr txBox="1"/>
            <p:nvPr/>
          </p:nvSpPr>
          <p:spPr>
            <a:xfrm>
              <a:off x="2987812" y="2315481"/>
              <a:ext cx="2284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2">
                      <a:lumMod val="75000"/>
                    </a:schemeClr>
                  </a:solidFill>
                </a:rPr>
                <a:t>Transmission</a:t>
              </a: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tx2">
                      <a:lumMod val="75000"/>
                    </a:schemeClr>
                  </a:solidFill>
                </a:rPr>
                <a:t>function</a:t>
              </a: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C488B0-9B0C-2149-8AB2-65EA4AE04639}"/>
                </a:ext>
              </a:extLst>
            </p:cNvPr>
            <p:cNvSpPr txBox="1"/>
            <p:nvPr/>
          </p:nvSpPr>
          <p:spPr>
            <a:xfrm>
              <a:off x="3016502" y="2795563"/>
              <a:ext cx="195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</a:rPr>
                <a:t>Fresnel</a:t>
              </a:r>
              <a:r>
                <a:rPr lang="zh-CN" altLang="en-US" dirty="0">
                  <a:solidFill>
                    <a:schemeClr val="accent2"/>
                  </a:solidFill>
                </a:rPr>
                <a:t> </a:t>
              </a:r>
              <a:r>
                <a:rPr lang="en-US" altLang="zh-CN" dirty="0">
                  <a:solidFill>
                    <a:schemeClr val="accent2"/>
                  </a:solidFill>
                </a:rPr>
                <a:t>propagator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38D734-46BF-3942-9D8D-09F7F86E3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608" y="1757462"/>
              <a:ext cx="4318000" cy="393700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FF8FF2F-019F-BF4D-992B-EEB48FBEBA50}"/>
                </a:ext>
              </a:extLst>
            </p:cNvPr>
            <p:cNvSpPr/>
            <p:nvPr/>
          </p:nvSpPr>
          <p:spPr>
            <a:xfrm>
              <a:off x="4243236" y="1786429"/>
              <a:ext cx="936104" cy="346427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90295D3-C69F-CF41-83A2-395611C64443}"/>
                </a:ext>
              </a:extLst>
            </p:cNvPr>
            <p:cNvSpPr/>
            <p:nvPr/>
          </p:nvSpPr>
          <p:spPr>
            <a:xfrm>
              <a:off x="5179340" y="1772816"/>
              <a:ext cx="616796" cy="355476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2713AB7-45C9-C642-A9DD-273FD4C0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73" y="169578"/>
            <a:ext cx="4883727" cy="5969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4B8836-83F6-2D46-84BD-180222B8CBB6}"/>
              </a:ext>
            </a:extLst>
          </p:cNvPr>
          <p:cNvSpPr txBox="1"/>
          <p:nvPr/>
        </p:nvSpPr>
        <p:spPr>
          <a:xfrm>
            <a:off x="2199317" y="3600122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phase object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9E16C9-B693-C844-A911-8D505D6ABD9B}"/>
              </a:ext>
            </a:extLst>
          </p:cNvPr>
          <p:cNvSpPr txBox="1"/>
          <p:nvPr/>
        </p:nvSpPr>
        <p:spPr>
          <a:xfrm>
            <a:off x="2227859" y="3997674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20D6D-445C-BB4D-89D8-F7CE08EA7FA0}"/>
              </a:ext>
            </a:extLst>
          </p:cNvPr>
          <p:cNvSpPr txBox="1"/>
          <p:nvPr/>
        </p:nvSpPr>
        <p:spPr>
          <a:xfrm>
            <a:off x="93053" y="4900738"/>
            <a:ext cx="36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derivation in supplementary</a:t>
            </a:r>
          </a:p>
        </p:txBody>
      </p:sp>
    </p:spTree>
    <p:extLst>
      <p:ext uri="{BB962C8B-B14F-4D97-AF65-F5344CB8AC3E}">
        <p14:creationId xmlns:p14="http://schemas.microsoft.com/office/powerpoint/2010/main" val="67953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0CB6-5D03-1340-8CF0-944A48F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CA617-FD5D-2148-8F44-E572FD34B8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Pixel size = real space length / # pixels</a:t>
                </a:r>
              </a:p>
              <a:p>
                <a:r>
                  <a:rPr lang="en-US" dirty="0"/>
                  <a:t>Max scattering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avoid aliasing, take </a:t>
                </a:r>
                <a:r>
                  <a:rPr lang="en-US" dirty="0" err="1"/>
                  <a:t>bandwith</a:t>
                </a:r>
                <a:r>
                  <a:rPr lang="en-US" dirty="0"/>
                  <a:t> limit to the 2/3 of the max scattering vector.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𝑏𝑎𝑛𝑑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Allowed angle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𝑏𝑎𝑛𝑑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Thus, Pixel size = wavelength/ 3 / max scattering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CA617-FD5D-2148-8F44-E572FD34B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6E5D1-DA13-BA48-BA7F-0C91D68E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211952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A">
      <a:dk1>
        <a:sysClr val="windowText" lastClr="000000"/>
      </a:dk1>
      <a:lt1>
        <a:sysClr val="window" lastClr="FFFFFF"/>
      </a:lt1>
      <a:dk2>
        <a:srgbClr val="004466"/>
      </a:dk2>
      <a:lt2>
        <a:srgbClr val="BBCCCC"/>
      </a:lt2>
      <a:accent1>
        <a:srgbClr val="004466"/>
      </a:accent1>
      <a:accent2>
        <a:srgbClr val="881133"/>
      </a:accent2>
      <a:accent3>
        <a:srgbClr val="889999"/>
      </a:accent3>
      <a:accent4>
        <a:srgbClr val="3399CC"/>
      </a:accent4>
      <a:accent5>
        <a:srgbClr val="DD9911"/>
      </a:accent5>
      <a:accent6>
        <a:srgbClr val="AAAA00"/>
      </a:accent6>
      <a:hlink>
        <a:srgbClr val="004466"/>
      </a:hlink>
      <a:folHlink>
        <a:srgbClr val="881133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{8702C47D-4ACC-2E49-BD99-4287787B7FF5}tf10001061</Template>
  <TotalTime>0</TotalTime>
  <Words>1314</Words>
  <Application>Microsoft Macintosh PowerPoint</Application>
  <PresentationFormat>On-screen Show (4:3)</PresentationFormat>
  <Paragraphs>381</Paragraphs>
  <Slides>71</Slides>
  <Notes>5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Cambria</vt:lpstr>
      <vt:lpstr>Cambria Math</vt:lpstr>
      <vt:lpstr>Verdana</vt:lpstr>
      <vt:lpstr>Wingdings</vt:lpstr>
      <vt:lpstr>Kantoorthema</vt:lpstr>
      <vt:lpstr>Basic electron scattering theory  and introduction to MULTEM</vt:lpstr>
      <vt:lpstr>PowerPoint Presentation</vt:lpstr>
      <vt:lpstr>PowerPoint Presentation</vt:lpstr>
      <vt:lpstr>Electron as wave</vt:lpstr>
      <vt:lpstr>Quantum mechanical wave</vt:lpstr>
      <vt:lpstr>Apply to electron microscopy</vt:lpstr>
      <vt:lpstr>Multislice solution</vt:lpstr>
      <vt:lpstr>Multislice solution</vt:lpstr>
      <vt:lpstr>Potential sampling</vt:lpstr>
      <vt:lpstr>Probe sampling</vt:lpstr>
      <vt:lpstr>Frozen phonon</vt:lpstr>
      <vt:lpstr>Supplementary: Derivation of multislice 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Practical on MULTEM image simulations software EMAT workshop 2019</vt:lpstr>
      <vt:lpstr>PowerPoint Presentation</vt:lpstr>
      <vt:lpstr>How to perform accurate and fast simulations?</vt:lpstr>
      <vt:lpstr>How to perform accurate and fast simulations?</vt:lpstr>
      <vt:lpstr>How to perform accurate and fast simulations?</vt:lpstr>
      <vt:lpstr>MULTEM graphical user interface</vt:lpstr>
      <vt:lpstr>PowerPoint Presentation</vt:lpstr>
      <vt:lpstr>General settings</vt:lpstr>
      <vt:lpstr>Simulate the electron beam</vt:lpstr>
      <vt:lpstr>Exercise 1: Acceleration voltage</vt:lpstr>
      <vt:lpstr>Exercise 2a: Defocus</vt:lpstr>
      <vt:lpstr>Exercise 2b: Spherical aberration</vt:lpstr>
      <vt:lpstr>Exercise 2c: Two-fold astigmatism</vt:lpstr>
      <vt:lpstr>Exercise 2c: Two-fold astigmatism</vt:lpstr>
      <vt:lpstr>Exercise 2d: Three-fold astigmatism</vt:lpstr>
      <vt:lpstr>Exercise 2e: Coma</vt:lpstr>
      <vt:lpstr>Apertures</vt:lpstr>
      <vt:lpstr>Exercise 3a: Aperture outer radius  C30 = 0.001mm C10 = -14.03Å and C12 = 0.0Å</vt:lpstr>
      <vt:lpstr>Exercise 3b: Aperture outer radius  C30 = 0.001mm C10 = -14.03Å and C12 = 20Å</vt:lpstr>
      <vt:lpstr>Aperture inner radius – Bessel beam</vt:lpstr>
      <vt:lpstr>Exercise 4: Aperture inner radius – Bessel beam</vt:lpstr>
      <vt:lpstr>Exercise 5a: Vortex beam</vt:lpstr>
      <vt:lpstr>Exercise 5b: Vortex beam</vt:lpstr>
      <vt:lpstr>Exercise 5c: Vortex beam</vt:lpstr>
      <vt:lpstr>Introducing a sample in our simulations</vt:lpstr>
      <vt:lpstr>Electron specimen interaction</vt:lpstr>
      <vt:lpstr>Exercise 6: Electron specimen interaction</vt:lpstr>
      <vt:lpstr>Exercise 6: Electron specimen interaction</vt:lpstr>
      <vt:lpstr>Extra information: electron scattering parameterization</vt:lpstr>
      <vt:lpstr>Exercise 7: Electron phonon interaction</vt:lpstr>
      <vt:lpstr>Specimen specific simulation settings</vt:lpstr>
      <vt:lpstr>Exercise 8: Adding vacuum</vt:lpstr>
      <vt:lpstr>Exercise 9: Rotation</vt:lpstr>
      <vt:lpstr>Exercise 10: Crystal by thickness</vt:lpstr>
      <vt:lpstr>Exercise 11: Defocus</vt:lpstr>
      <vt:lpstr>Exercise 12: Potential slicing</vt:lpstr>
      <vt:lpstr>Exercise 12: Potential slicing</vt:lpstr>
      <vt:lpstr>Exercise 13: Sampling</vt:lpstr>
      <vt:lpstr>Different imaging modes</vt:lpstr>
      <vt:lpstr>Exercise 14: High resolution transmission electron microscopy</vt:lpstr>
      <vt:lpstr>Exercise 15a: Diffraction spots</vt:lpstr>
      <vt:lpstr>Exercise 15b: Kikuchi lines</vt:lpstr>
      <vt:lpstr>Exercise 16: STEM</vt:lpstr>
      <vt:lpstr>Exercise 16: STEM</vt:lpstr>
      <vt:lpstr>Exercise 16: STEM</vt:lpstr>
      <vt:lpstr>Exercise 17: EFTEM</vt:lpstr>
      <vt:lpstr>Exercise 18: 4D-STEM</vt:lpstr>
      <vt:lpstr>Exercise 18: 4D-STEM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2013-10-11T12:12:31Z</dcterms:created>
  <dcterms:modified xsi:type="dcterms:W3CDTF">2020-08-05T04:23:19Z</dcterms:modified>
</cp:coreProperties>
</file>